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7"/>
  </p:notesMasterIdLst>
  <p:handoutMasterIdLst>
    <p:handoutMasterId r:id="rId18"/>
  </p:handoutMasterIdLst>
  <p:sldIdLst>
    <p:sldId id="263" r:id="rId2"/>
    <p:sldId id="264" r:id="rId3"/>
    <p:sldId id="273" r:id="rId4"/>
    <p:sldId id="266" r:id="rId5"/>
    <p:sldId id="274" r:id="rId6"/>
    <p:sldId id="267" r:id="rId7"/>
    <p:sldId id="269" r:id="rId8"/>
    <p:sldId id="268" r:id="rId9"/>
    <p:sldId id="272" r:id="rId10"/>
    <p:sldId id="279" r:id="rId11"/>
    <p:sldId id="271" r:id="rId12"/>
    <p:sldId id="270" r:id="rId13"/>
    <p:sldId id="277" r:id="rId14"/>
    <p:sldId id="275" r:id="rId15"/>
    <p:sldId id="276" r:id="rId16"/>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29BB"/>
    <a:srgbClr val="FF0000"/>
    <a:srgbClr val="0316A1"/>
    <a:srgbClr val="006600"/>
    <a:srgbClr val="339933"/>
    <a:srgbClr val="1857D4"/>
    <a:srgbClr val="F68742"/>
    <a:srgbClr val="DC880C"/>
    <a:srgbClr val="EAEAEA"/>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280" autoAdjust="0"/>
  </p:normalViewPr>
  <p:slideViewPr>
    <p:cSldViewPr snapToGrid="0">
      <p:cViewPr varScale="1">
        <p:scale>
          <a:sx n="81" d="100"/>
          <a:sy n="81" d="100"/>
        </p:scale>
        <p:origin x="84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4" d="100"/>
          <a:sy n="54" d="100"/>
        </p:scale>
        <p:origin x="286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1026">
            <a:extLst>
              <a:ext uri="{FF2B5EF4-FFF2-40B4-BE49-F238E27FC236}">
                <a16:creationId xmlns:a16="http://schemas.microsoft.com/office/drawing/2014/main" id="{CC6AE87B-EC0F-4C6D-A65E-E21A3310EA07}"/>
              </a:ext>
            </a:extLst>
          </p:cNvPr>
          <p:cNvSpPr>
            <a:spLocks noGrp="1" noChangeArrowheads="1"/>
          </p:cNvSpPr>
          <p:nvPr>
            <p:ph type="hdr" sz="quarter"/>
          </p:nvPr>
        </p:nvSpPr>
        <p:spPr bwMode="auto">
          <a:xfrm>
            <a:off x="0" y="0"/>
            <a:ext cx="3180522" cy="472836"/>
          </a:xfrm>
          <a:prstGeom prst="rect">
            <a:avLst/>
          </a:prstGeom>
          <a:noFill/>
          <a:ln w="9525">
            <a:noFill/>
            <a:miter lim="800000"/>
            <a:headEnd/>
            <a:tailEnd/>
          </a:ln>
          <a:effectLst/>
        </p:spPr>
        <p:txBody>
          <a:bodyPr vert="horz" wrap="square" lIns="94924" tIns="47462" rIns="94924" bIns="47462" numCol="1" anchor="t" anchorCtr="0" compatLnSpc="1">
            <a:prstTxWarp prst="textNoShape">
              <a:avLst/>
            </a:prstTxWarp>
          </a:bodyPr>
          <a:lstStyle>
            <a:lvl1pPr>
              <a:defRPr sz="1200"/>
            </a:lvl1pPr>
          </a:lstStyle>
          <a:p>
            <a:pPr>
              <a:defRPr/>
            </a:pPr>
            <a:endParaRPr lang="en-US"/>
          </a:p>
        </p:txBody>
      </p:sp>
      <p:sp>
        <p:nvSpPr>
          <p:cNvPr id="15363" name="Rectangle 1027">
            <a:extLst>
              <a:ext uri="{FF2B5EF4-FFF2-40B4-BE49-F238E27FC236}">
                <a16:creationId xmlns:a16="http://schemas.microsoft.com/office/drawing/2014/main" id="{1AF7167B-1136-4FDC-8949-C8E5007D2411}"/>
              </a:ext>
            </a:extLst>
          </p:cNvPr>
          <p:cNvSpPr>
            <a:spLocks noGrp="1" noChangeArrowheads="1"/>
          </p:cNvSpPr>
          <p:nvPr>
            <p:ph type="dt" sz="quarter" idx="1"/>
          </p:nvPr>
        </p:nvSpPr>
        <p:spPr bwMode="auto">
          <a:xfrm>
            <a:off x="4134678" y="0"/>
            <a:ext cx="3180522" cy="472836"/>
          </a:xfrm>
          <a:prstGeom prst="rect">
            <a:avLst/>
          </a:prstGeom>
          <a:noFill/>
          <a:ln w="9525">
            <a:noFill/>
            <a:miter lim="800000"/>
            <a:headEnd/>
            <a:tailEnd/>
          </a:ln>
          <a:effectLst/>
        </p:spPr>
        <p:txBody>
          <a:bodyPr vert="horz" wrap="square" lIns="94924" tIns="47462" rIns="94924" bIns="47462" numCol="1" anchor="t" anchorCtr="0" compatLnSpc="1">
            <a:prstTxWarp prst="textNoShape">
              <a:avLst/>
            </a:prstTxWarp>
          </a:bodyPr>
          <a:lstStyle>
            <a:lvl1pPr algn="r">
              <a:defRPr sz="1200"/>
            </a:lvl1pPr>
          </a:lstStyle>
          <a:p>
            <a:pPr>
              <a:defRPr/>
            </a:pPr>
            <a:endParaRPr lang="en-US"/>
          </a:p>
        </p:txBody>
      </p:sp>
      <p:sp>
        <p:nvSpPr>
          <p:cNvPr id="15364" name="Rectangle 1028">
            <a:extLst>
              <a:ext uri="{FF2B5EF4-FFF2-40B4-BE49-F238E27FC236}">
                <a16:creationId xmlns:a16="http://schemas.microsoft.com/office/drawing/2014/main" id="{9C905AAC-53F8-4A79-BBC0-C8A2D416AC99}"/>
              </a:ext>
            </a:extLst>
          </p:cNvPr>
          <p:cNvSpPr>
            <a:spLocks noGrp="1" noChangeArrowheads="1"/>
          </p:cNvSpPr>
          <p:nvPr>
            <p:ph type="ftr" sz="quarter" idx="2"/>
          </p:nvPr>
        </p:nvSpPr>
        <p:spPr bwMode="auto">
          <a:xfrm>
            <a:off x="0" y="9141498"/>
            <a:ext cx="3180522" cy="472836"/>
          </a:xfrm>
          <a:prstGeom prst="rect">
            <a:avLst/>
          </a:prstGeom>
          <a:noFill/>
          <a:ln w="9525">
            <a:noFill/>
            <a:miter lim="800000"/>
            <a:headEnd/>
            <a:tailEnd/>
          </a:ln>
          <a:effectLst/>
        </p:spPr>
        <p:txBody>
          <a:bodyPr vert="horz" wrap="square" lIns="94924" tIns="47462" rIns="94924" bIns="47462" numCol="1" anchor="b" anchorCtr="0" compatLnSpc="1">
            <a:prstTxWarp prst="textNoShape">
              <a:avLst/>
            </a:prstTxWarp>
          </a:bodyPr>
          <a:lstStyle>
            <a:lvl1pPr>
              <a:defRPr sz="1200"/>
            </a:lvl1pPr>
          </a:lstStyle>
          <a:p>
            <a:pPr>
              <a:defRPr/>
            </a:pPr>
            <a:endParaRPr lang="en-US"/>
          </a:p>
        </p:txBody>
      </p:sp>
      <p:sp>
        <p:nvSpPr>
          <p:cNvPr id="15365" name="Rectangle 1029">
            <a:extLst>
              <a:ext uri="{FF2B5EF4-FFF2-40B4-BE49-F238E27FC236}">
                <a16:creationId xmlns:a16="http://schemas.microsoft.com/office/drawing/2014/main" id="{CD5BEBC7-D196-44A5-AC1C-3316EEA3B40C}"/>
              </a:ext>
            </a:extLst>
          </p:cNvPr>
          <p:cNvSpPr>
            <a:spLocks noGrp="1" noChangeArrowheads="1"/>
          </p:cNvSpPr>
          <p:nvPr>
            <p:ph type="sldNum" sz="quarter" idx="3"/>
          </p:nvPr>
        </p:nvSpPr>
        <p:spPr bwMode="auto">
          <a:xfrm>
            <a:off x="4134678" y="9141498"/>
            <a:ext cx="3180522" cy="472836"/>
          </a:xfrm>
          <a:prstGeom prst="rect">
            <a:avLst/>
          </a:prstGeom>
          <a:noFill/>
          <a:ln w="9525">
            <a:noFill/>
            <a:miter lim="800000"/>
            <a:headEnd/>
            <a:tailEnd/>
          </a:ln>
          <a:effectLst/>
        </p:spPr>
        <p:txBody>
          <a:bodyPr vert="horz" wrap="square" lIns="94924" tIns="47462" rIns="94924" bIns="47462" numCol="1" anchor="b" anchorCtr="0" compatLnSpc="1">
            <a:prstTxWarp prst="textNoShape">
              <a:avLst/>
            </a:prstTxWarp>
          </a:bodyPr>
          <a:lstStyle>
            <a:lvl1pPr algn="r">
              <a:defRPr sz="1200"/>
            </a:lvl1pPr>
          </a:lstStyle>
          <a:p>
            <a:pPr>
              <a:defRPr/>
            </a:pPr>
            <a:fld id="{1D675822-4854-4408-920D-F96796C025C1}"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2CFE502-2F0D-4EFB-BE5D-B13BF3A22526}"/>
              </a:ext>
            </a:extLst>
          </p:cNvPr>
          <p:cNvSpPr>
            <a:spLocks noGrp="1" noChangeArrowheads="1"/>
          </p:cNvSpPr>
          <p:nvPr>
            <p:ph type="hdr" sz="quarter"/>
          </p:nvPr>
        </p:nvSpPr>
        <p:spPr bwMode="auto">
          <a:xfrm>
            <a:off x="0" y="0"/>
            <a:ext cx="3168927" cy="479403"/>
          </a:xfrm>
          <a:prstGeom prst="rect">
            <a:avLst/>
          </a:prstGeom>
          <a:noFill/>
          <a:ln w="9525">
            <a:noFill/>
            <a:miter lim="800000"/>
            <a:headEnd/>
            <a:tailEnd/>
          </a:ln>
          <a:effectLst/>
        </p:spPr>
        <p:txBody>
          <a:bodyPr vert="horz" wrap="square" lIns="96644" tIns="48323" rIns="96644" bIns="48323" numCol="1" anchor="t" anchorCtr="0" compatLnSpc="1">
            <a:prstTxWarp prst="textNoShape">
              <a:avLst/>
            </a:prstTxWarp>
          </a:bodyPr>
          <a:lstStyle>
            <a:lvl1pPr defTabSz="967367">
              <a:defRPr sz="1200"/>
            </a:lvl1pPr>
          </a:lstStyle>
          <a:p>
            <a:pPr>
              <a:defRPr/>
            </a:pPr>
            <a:endParaRPr lang="en-US"/>
          </a:p>
        </p:txBody>
      </p:sp>
      <p:sp>
        <p:nvSpPr>
          <p:cNvPr id="5123" name="Rectangle 3">
            <a:extLst>
              <a:ext uri="{FF2B5EF4-FFF2-40B4-BE49-F238E27FC236}">
                <a16:creationId xmlns:a16="http://schemas.microsoft.com/office/drawing/2014/main" id="{542EB34B-E27A-4A87-B197-B7E1C13B5A84}"/>
              </a:ext>
            </a:extLst>
          </p:cNvPr>
          <p:cNvSpPr>
            <a:spLocks noGrp="1" noChangeArrowheads="1"/>
          </p:cNvSpPr>
          <p:nvPr>
            <p:ph type="dt" idx="1"/>
          </p:nvPr>
        </p:nvSpPr>
        <p:spPr bwMode="auto">
          <a:xfrm>
            <a:off x="4146275" y="0"/>
            <a:ext cx="3168926" cy="479403"/>
          </a:xfrm>
          <a:prstGeom prst="rect">
            <a:avLst/>
          </a:prstGeom>
          <a:noFill/>
          <a:ln w="9525">
            <a:noFill/>
            <a:miter lim="800000"/>
            <a:headEnd/>
            <a:tailEnd/>
          </a:ln>
          <a:effectLst/>
        </p:spPr>
        <p:txBody>
          <a:bodyPr vert="horz" wrap="square" lIns="96644" tIns="48323" rIns="96644" bIns="48323" numCol="1" anchor="t" anchorCtr="0" compatLnSpc="1">
            <a:prstTxWarp prst="textNoShape">
              <a:avLst/>
            </a:prstTxWarp>
          </a:bodyPr>
          <a:lstStyle>
            <a:lvl1pPr algn="r" defTabSz="967367">
              <a:defRPr sz="1200"/>
            </a:lvl1pPr>
          </a:lstStyle>
          <a:p>
            <a:pPr>
              <a:defRPr/>
            </a:pPr>
            <a:endParaRPr lang="en-US"/>
          </a:p>
        </p:txBody>
      </p:sp>
      <p:sp>
        <p:nvSpPr>
          <p:cNvPr id="2052" name="Rectangle 4">
            <a:extLst>
              <a:ext uri="{FF2B5EF4-FFF2-40B4-BE49-F238E27FC236}">
                <a16:creationId xmlns:a16="http://schemas.microsoft.com/office/drawing/2014/main" id="{D0C7D108-7748-4A6F-86CE-FC466699285F}"/>
              </a:ext>
            </a:extLst>
          </p:cNvPr>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a:extLst>
              <a:ext uri="{FF2B5EF4-FFF2-40B4-BE49-F238E27FC236}">
                <a16:creationId xmlns:a16="http://schemas.microsoft.com/office/drawing/2014/main" id="{57C5B536-DB92-4F64-85D3-65837B753D4D}"/>
              </a:ext>
            </a:extLst>
          </p:cNvPr>
          <p:cNvSpPr>
            <a:spLocks noGrp="1" noChangeArrowheads="1"/>
          </p:cNvSpPr>
          <p:nvPr>
            <p:ph type="body" sz="quarter" idx="3"/>
          </p:nvPr>
        </p:nvSpPr>
        <p:spPr bwMode="auto">
          <a:xfrm>
            <a:off x="975693" y="4560899"/>
            <a:ext cx="5363817" cy="4319555"/>
          </a:xfrm>
          <a:prstGeom prst="rect">
            <a:avLst/>
          </a:prstGeom>
          <a:noFill/>
          <a:ln w="9525">
            <a:noFill/>
            <a:miter lim="800000"/>
            <a:headEnd/>
            <a:tailEnd/>
          </a:ln>
          <a:effectLst/>
        </p:spPr>
        <p:txBody>
          <a:bodyPr vert="horz" wrap="square" lIns="96644" tIns="48323" rIns="96644" bIns="4832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a:extLst>
              <a:ext uri="{FF2B5EF4-FFF2-40B4-BE49-F238E27FC236}">
                <a16:creationId xmlns:a16="http://schemas.microsoft.com/office/drawing/2014/main" id="{78B51846-5D3D-4E64-8B5F-FFD904A69932}"/>
              </a:ext>
            </a:extLst>
          </p:cNvPr>
          <p:cNvSpPr>
            <a:spLocks noGrp="1" noChangeArrowheads="1"/>
          </p:cNvSpPr>
          <p:nvPr>
            <p:ph type="ftr" sz="quarter" idx="4"/>
          </p:nvPr>
        </p:nvSpPr>
        <p:spPr bwMode="auto">
          <a:xfrm>
            <a:off x="0" y="9121797"/>
            <a:ext cx="3168927" cy="479403"/>
          </a:xfrm>
          <a:prstGeom prst="rect">
            <a:avLst/>
          </a:prstGeom>
          <a:noFill/>
          <a:ln w="9525">
            <a:noFill/>
            <a:miter lim="800000"/>
            <a:headEnd/>
            <a:tailEnd/>
          </a:ln>
          <a:effectLst/>
        </p:spPr>
        <p:txBody>
          <a:bodyPr vert="horz" wrap="square" lIns="96644" tIns="48323" rIns="96644" bIns="48323" numCol="1" anchor="b" anchorCtr="0" compatLnSpc="1">
            <a:prstTxWarp prst="textNoShape">
              <a:avLst/>
            </a:prstTxWarp>
          </a:bodyPr>
          <a:lstStyle>
            <a:lvl1pPr defTabSz="967367">
              <a:defRPr sz="1200"/>
            </a:lvl1pPr>
          </a:lstStyle>
          <a:p>
            <a:pPr>
              <a:defRPr/>
            </a:pPr>
            <a:endParaRPr lang="en-US"/>
          </a:p>
        </p:txBody>
      </p:sp>
      <p:sp>
        <p:nvSpPr>
          <p:cNvPr id="5127" name="Rectangle 7">
            <a:extLst>
              <a:ext uri="{FF2B5EF4-FFF2-40B4-BE49-F238E27FC236}">
                <a16:creationId xmlns:a16="http://schemas.microsoft.com/office/drawing/2014/main" id="{E724FF29-9D6C-4F05-8247-19AF703214AC}"/>
              </a:ext>
            </a:extLst>
          </p:cNvPr>
          <p:cNvSpPr>
            <a:spLocks noGrp="1" noChangeArrowheads="1"/>
          </p:cNvSpPr>
          <p:nvPr>
            <p:ph type="sldNum" sz="quarter" idx="5"/>
          </p:nvPr>
        </p:nvSpPr>
        <p:spPr bwMode="auto">
          <a:xfrm>
            <a:off x="4146275" y="9121797"/>
            <a:ext cx="3168926" cy="479403"/>
          </a:xfrm>
          <a:prstGeom prst="rect">
            <a:avLst/>
          </a:prstGeom>
          <a:noFill/>
          <a:ln w="9525">
            <a:noFill/>
            <a:miter lim="800000"/>
            <a:headEnd/>
            <a:tailEnd/>
          </a:ln>
          <a:effectLst/>
        </p:spPr>
        <p:txBody>
          <a:bodyPr vert="horz" wrap="square" lIns="96644" tIns="48323" rIns="96644" bIns="48323" numCol="1" anchor="b" anchorCtr="0" compatLnSpc="1">
            <a:prstTxWarp prst="textNoShape">
              <a:avLst/>
            </a:prstTxWarp>
          </a:bodyPr>
          <a:lstStyle>
            <a:lvl1pPr algn="r" defTabSz="967367">
              <a:defRPr sz="1200"/>
            </a:lvl1pPr>
          </a:lstStyle>
          <a:p>
            <a:pPr>
              <a:defRPr/>
            </a:pPr>
            <a:fld id="{4C25F61E-8087-4CB5-A3D9-57227BFB2717}"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F5C86A6E-DCAB-4061-957E-B858F7F2D8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367">
              <a:defRPr sz="2500">
                <a:solidFill>
                  <a:schemeClr val="tx1"/>
                </a:solidFill>
                <a:latin typeface="Times New Roman" panose="02020603050405020304" pitchFamily="18" charset="0"/>
              </a:defRPr>
            </a:lvl1pPr>
            <a:lvl2pPr marL="771256" indent="-296637" defTabSz="967367">
              <a:defRPr sz="2500">
                <a:solidFill>
                  <a:schemeClr val="tx1"/>
                </a:solidFill>
                <a:latin typeface="Times New Roman" panose="02020603050405020304" pitchFamily="18" charset="0"/>
              </a:defRPr>
            </a:lvl2pPr>
            <a:lvl3pPr marL="1186548" indent="-237310" defTabSz="967367">
              <a:defRPr sz="2500">
                <a:solidFill>
                  <a:schemeClr val="tx1"/>
                </a:solidFill>
                <a:latin typeface="Times New Roman" panose="02020603050405020304" pitchFamily="18" charset="0"/>
              </a:defRPr>
            </a:lvl3pPr>
            <a:lvl4pPr marL="1661168" indent="-237310" defTabSz="967367">
              <a:defRPr sz="2500">
                <a:solidFill>
                  <a:schemeClr val="tx1"/>
                </a:solidFill>
                <a:latin typeface="Times New Roman" panose="02020603050405020304" pitchFamily="18" charset="0"/>
              </a:defRPr>
            </a:lvl4pPr>
            <a:lvl5pPr marL="2135787" indent="-237310" defTabSz="967367">
              <a:defRPr sz="2500">
                <a:solidFill>
                  <a:schemeClr val="tx1"/>
                </a:solidFill>
                <a:latin typeface="Times New Roman" panose="02020603050405020304" pitchFamily="18" charset="0"/>
              </a:defRPr>
            </a:lvl5pPr>
            <a:lvl6pPr marL="2610406" indent="-237310" defTabSz="967367" eaLnBrk="0" fontAlgn="base" hangingPunct="0">
              <a:spcBef>
                <a:spcPct val="0"/>
              </a:spcBef>
              <a:spcAft>
                <a:spcPct val="0"/>
              </a:spcAft>
              <a:defRPr sz="2500">
                <a:solidFill>
                  <a:schemeClr val="tx1"/>
                </a:solidFill>
                <a:latin typeface="Times New Roman" panose="02020603050405020304" pitchFamily="18" charset="0"/>
              </a:defRPr>
            </a:lvl6pPr>
            <a:lvl7pPr marL="3085026" indent="-237310" defTabSz="967367" eaLnBrk="0" fontAlgn="base" hangingPunct="0">
              <a:spcBef>
                <a:spcPct val="0"/>
              </a:spcBef>
              <a:spcAft>
                <a:spcPct val="0"/>
              </a:spcAft>
              <a:defRPr sz="2500">
                <a:solidFill>
                  <a:schemeClr val="tx1"/>
                </a:solidFill>
                <a:latin typeface="Times New Roman" panose="02020603050405020304" pitchFamily="18" charset="0"/>
              </a:defRPr>
            </a:lvl7pPr>
            <a:lvl8pPr marL="3559645" indent="-237310" defTabSz="967367" eaLnBrk="0" fontAlgn="base" hangingPunct="0">
              <a:spcBef>
                <a:spcPct val="0"/>
              </a:spcBef>
              <a:spcAft>
                <a:spcPct val="0"/>
              </a:spcAft>
              <a:defRPr sz="2500">
                <a:solidFill>
                  <a:schemeClr val="tx1"/>
                </a:solidFill>
                <a:latin typeface="Times New Roman" panose="02020603050405020304" pitchFamily="18" charset="0"/>
              </a:defRPr>
            </a:lvl8pPr>
            <a:lvl9pPr marL="4034264" indent="-237310" defTabSz="967367" eaLnBrk="0" fontAlgn="base" hangingPunct="0">
              <a:spcBef>
                <a:spcPct val="0"/>
              </a:spcBef>
              <a:spcAft>
                <a:spcPct val="0"/>
              </a:spcAft>
              <a:defRPr sz="2500">
                <a:solidFill>
                  <a:schemeClr val="tx1"/>
                </a:solidFill>
                <a:latin typeface="Times New Roman" panose="02020603050405020304" pitchFamily="18" charset="0"/>
              </a:defRPr>
            </a:lvl9pPr>
          </a:lstStyle>
          <a:p>
            <a:fld id="{5E6797D8-6A8C-474F-A130-864BC441080A}" type="slidenum">
              <a:rPr lang="en-US" altLang="en-US" sz="1200"/>
              <a:pPr/>
              <a:t>1</a:t>
            </a:fld>
            <a:endParaRPr lang="en-US" altLang="en-US" sz="1200"/>
          </a:p>
        </p:txBody>
      </p:sp>
      <p:sp>
        <p:nvSpPr>
          <p:cNvPr id="5123" name="Rectangle 2">
            <a:extLst>
              <a:ext uri="{FF2B5EF4-FFF2-40B4-BE49-F238E27FC236}">
                <a16:creationId xmlns:a16="http://schemas.microsoft.com/office/drawing/2014/main" id="{5775252D-4D72-4D2A-BB92-0933DE0D9F96}"/>
              </a:ext>
            </a:extLst>
          </p:cNvPr>
          <p:cNvSpPr>
            <a:spLocks noGrp="1" noChangeArrowheads="1"/>
          </p:cNvSpPr>
          <p:nvPr>
            <p:ph type="body" idx="1"/>
          </p:nvPr>
        </p:nvSpPr>
        <p:spPr>
          <a:xfrm>
            <a:off x="972379" y="4560898"/>
            <a:ext cx="5365473" cy="431627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696" tIns="53687" rIns="105696" bIns="53687"/>
          <a:lstStyle/>
          <a:p>
            <a:endParaRPr lang="en-US" altLang="en-US" dirty="0"/>
          </a:p>
        </p:txBody>
      </p:sp>
      <p:sp>
        <p:nvSpPr>
          <p:cNvPr id="5124" name="Rectangle 3">
            <a:extLst>
              <a:ext uri="{FF2B5EF4-FFF2-40B4-BE49-F238E27FC236}">
                <a16:creationId xmlns:a16="http://schemas.microsoft.com/office/drawing/2014/main" id="{A9B1BC95-E042-43D1-8B2B-1902ACE93E7D}"/>
              </a:ext>
            </a:extLst>
          </p:cNvPr>
          <p:cNvSpPr>
            <a:spLocks noGrp="1" noRot="1" noChangeAspect="1" noChangeArrowheads="1" noTextEdit="1"/>
          </p:cNvSpPr>
          <p:nvPr>
            <p:ph type="sldImg"/>
          </p:nvPr>
        </p:nvSpPr>
        <p:spPr>
          <a:xfrm>
            <a:off x="1277938" y="733425"/>
            <a:ext cx="4764087" cy="3573463"/>
          </a:xfrm>
          <a:ln w="12700" cap="flat">
            <a:solidFill>
              <a:schemeClr val="tx1"/>
            </a:solid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C25F61E-8087-4CB5-A3D9-57227BFB2717}" type="slidenum">
              <a:rPr lang="en-US" altLang="en-US" smtClean="0"/>
              <a:pPr>
                <a:defRPr/>
              </a:pPr>
              <a:t>2</a:t>
            </a:fld>
            <a:endParaRPr lang="en-US" altLang="en-US" dirty="0"/>
          </a:p>
        </p:txBody>
      </p:sp>
    </p:spTree>
    <p:extLst>
      <p:ext uri="{BB962C8B-B14F-4D97-AF65-F5344CB8AC3E}">
        <p14:creationId xmlns:p14="http://schemas.microsoft.com/office/powerpoint/2010/main" val="916233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C25F61E-8087-4CB5-A3D9-57227BFB2717}" type="slidenum">
              <a:rPr lang="en-US" altLang="en-US" smtClean="0"/>
              <a:pPr>
                <a:defRPr/>
              </a:pPr>
              <a:t>8</a:t>
            </a:fld>
            <a:endParaRPr lang="en-US" altLang="en-US" dirty="0"/>
          </a:p>
        </p:txBody>
      </p:sp>
    </p:spTree>
    <p:extLst>
      <p:ext uri="{BB962C8B-B14F-4D97-AF65-F5344CB8AC3E}">
        <p14:creationId xmlns:p14="http://schemas.microsoft.com/office/powerpoint/2010/main" val="371108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C25F61E-8087-4CB5-A3D9-57227BFB2717}" type="slidenum">
              <a:rPr lang="en-US" altLang="en-US" smtClean="0"/>
              <a:pPr>
                <a:defRPr/>
              </a:pPr>
              <a:t>10</a:t>
            </a:fld>
            <a:endParaRPr lang="en-US" altLang="en-US" dirty="0"/>
          </a:p>
        </p:txBody>
      </p:sp>
    </p:spTree>
    <p:extLst>
      <p:ext uri="{BB962C8B-B14F-4D97-AF65-F5344CB8AC3E}">
        <p14:creationId xmlns:p14="http://schemas.microsoft.com/office/powerpoint/2010/main" val="884667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4060382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1869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7665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quarter" idx="1"/>
          </p:nvPr>
        </p:nvSpPr>
        <p:spPr>
          <a:xfrm>
            <a:off x="6858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858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4114800"/>
            <a:ext cx="3810000" cy="198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2934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C0844BCE-0AE4-4EC5-A2A2-1CA2B172498B}"/>
              </a:ext>
            </a:extLst>
          </p:cNvPr>
          <p:cNvSpPr>
            <a:spLocks noChangeArrowheads="1"/>
          </p:cNvSpPr>
          <p:nvPr userDrawn="1"/>
        </p:nvSpPr>
        <p:spPr bwMode="auto">
          <a:xfrm>
            <a:off x="0" y="0"/>
            <a:ext cx="9144000" cy="762000"/>
          </a:xfrm>
          <a:prstGeom prst="rect">
            <a:avLst/>
          </a:prstGeom>
          <a:solidFill>
            <a:srgbClr val="0316A1"/>
          </a:solidFill>
          <a:ln>
            <a:noFill/>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en-US" altLang="en-US" dirty="0"/>
          </a:p>
        </p:txBody>
      </p:sp>
    </p:spTree>
    <p:extLst>
      <p:ext uri="{BB962C8B-B14F-4D97-AF65-F5344CB8AC3E}">
        <p14:creationId xmlns:p14="http://schemas.microsoft.com/office/powerpoint/2010/main" val="2360677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87407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5074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2296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Rectangle 10">
            <a:extLst>
              <a:ext uri="{FF2B5EF4-FFF2-40B4-BE49-F238E27FC236}">
                <a16:creationId xmlns:a16="http://schemas.microsoft.com/office/drawing/2014/main" id="{A55E2F4D-5030-446C-99F0-1D6789513810}"/>
              </a:ext>
            </a:extLst>
          </p:cNvPr>
          <p:cNvSpPr>
            <a:spLocks noChangeArrowheads="1"/>
          </p:cNvSpPr>
          <p:nvPr userDrawn="1"/>
        </p:nvSpPr>
        <p:spPr bwMode="auto">
          <a:xfrm>
            <a:off x="0" y="0"/>
            <a:ext cx="9144000" cy="762000"/>
          </a:xfrm>
          <a:prstGeom prst="rect">
            <a:avLst/>
          </a:prstGeom>
          <a:solidFill>
            <a:srgbClr val="0316A1"/>
          </a:solidFill>
          <a:ln>
            <a:noFill/>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en-US" altLang="en-US" dirty="0"/>
          </a:p>
        </p:txBody>
      </p:sp>
      <p:sp>
        <p:nvSpPr>
          <p:cNvPr id="2" name="Title 1"/>
          <p:cNvSpPr>
            <a:spLocks noGrp="1"/>
          </p:cNvSpPr>
          <p:nvPr>
            <p:ph type="title"/>
          </p:nvPr>
        </p:nvSpPr>
        <p:spPr>
          <a:xfrm>
            <a:off x="286407" y="0"/>
            <a:ext cx="8468710" cy="762000"/>
          </a:xfrm>
        </p:spPr>
        <p:txBody>
          <a:bodyPr/>
          <a:lstStyle>
            <a:lvl1pPr>
              <a:defRPr sz="3600">
                <a:solidFill>
                  <a:schemeClr val="bg1"/>
                </a:solidFill>
                <a:latin typeface="Garamond" panose="02020404030301010803" pitchFamily="18" charset="0"/>
              </a:defRPr>
            </a:lvl1pPr>
          </a:lstStyle>
          <a:p>
            <a:r>
              <a:rPr lang="en-US" dirty="0"/>
              <a:t>Click to edit Master title style</a:t>
            </a:r>
          </a:p>
        </p:txBody>
      </p:sp>
      <p:sp>
        <p:nvSpPr>
          <p:cNvPr id="4" name="TextBox 3">
            <a:extLst>
              <a:ext uri="{FF2B5EF4-FFF2-40B4-BE49-F238E27FC236}">
                <a16:creationId xmlns:a16="http://schemas.microsoft.com/office/drawing/2014/main" id="{0C4C49CC-FD7D-41AC-B4ED-3FCF82F2CC34}"/>
              </a:ext>
            </a:extLst>
          </p:cNvPr>
          <p:cNvSpPr txBox="1"/>
          <p:nvPr userDrawn="1"/>
        </p:nvSpPr>
        <p:spPr>
          <a:xfrm>
            <a:off x="8805770" y="6627168"/>
            <a:ext cx="338230" cy="230832"/>
          </a:xfrm>
          <a:prstGeom prst="rect">
            <a:avLst/>
          </a:prstGeom>
          <a:noFill/>
        </p:spPr>
        <p:txBody>
          <a:bodyPr wrap="square" rtlCol="0">
            <a:spAutoFit/>
          </a:bodyPr>
          <a:lstStyle/>
          <a:p>
            <a:fld id="{8C2A705B-9D2F-4F0F-A43E-4F9715F65A87}" type="slidenum">
              <a:rPr lang="en-US" sz="900" b="1" smtClean="0">
                <a:solidFill>
                  <a:schemeClr val="bg1"/>
                </a:solidFill>
              </a:rPr>
              <a:t>‹#›</a:t>
            </a:fld>
            <a:endParaRPr lang="en-US" sz="900" b="1" dirty="0">
              <a:solidFill>
                <a:schemeClr val="bg1"/>
              </a:solidFill>
            </a:endParaRPr>
          </a:p>
        </p:txBody>
      </p:sp>
    </p:spTree>
    <p:extLst>
      <p:ext uri="{BB962C8B-B14F-4D97-AF65-F5344CB8AC3E}">
        <p14:creationId xmlns:p14="http://schemas.microsoft.com/office/powerpoint/2010/main" val="41639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0882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74568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60090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
            <a:extLst>
              <a:ext uri="{FF2B5EF4-FFF2-40B4-BE49-F238E27FC236}">
                <a16:creationId xmlns:a16="http://schemas.microsoft.com/office/drawing/2014/main" id="{847BB5C6-AD54-4A45-8106-D91152419BC6}"/>
              </a:ext>
            </a:extLst>
          </p:cNvPr>
          <p:cNvSpPr>
            <a:spLocks noChangeArrowheads="1"/>
          </p:cNvSpPr>
          <p:nvPr/>
        </p:nvSpPr>
        <p:spPr bwMode="auto">
          <a:xfrm>
            <a:off x="0" y="6629400"/>
            <a:ext cx="9144000" cy="228600"/>
          </a:xfrm>
          <a:prstGeom prst="rect">
            <a:avLst/>
          </a:prstGeom>
          <a:solidFill>
            <a:srgbClr val="0316A1"/>
          </a:solidFill>
          <a:ln>
            <a:noFill/>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en-US" altLang="en-US" dirty="0"/>
          </a:p>
        </p:txBody>
      </p:sp>
      <p:sp>
        <p:nvSpPr>
          <p:cNvPr id="1027" name="Rectangle 2">
            <a:extLst>
              <a:ext uri="{FF2B5EF4-FFF2-40B4-BE49-F238E27FC236}">
                <a16:creationId xmlns:a16="http://schemas.microsoft.com/office/drawing/2014/main" id="{E58030B6-B731-48D7-8AC8-F6822C460767}"/>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Rectangle 3">
            <a:extLst>
              <a:ext uri="{FF2B5EF4-FFF2-40B4-BE49-F238E27FC236}">
                <a16:creationId xmlns:a16="http://schemas.microsoft.com/office/drawing/2014/main" id="{9BA96663-892A-4941-B76A-805DA672AEFD}"/>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20.png"/><Relationship Id="rId7" Type="http://schemas.openxmlformats.org/officeDocument/2006/relationships/image" Target="../media/image16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50.png"/><Relationship Id="rId11" Type="http://schemas.openxmlformats.org/officeDocument/2006/relationships/image" Target="../media/image20.png"/><Relationship Id="rId5" Type="http://schemas.openxmlformats.org/officeDocument/2006/relationships/image" Target="../media/image140.png"/><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image" Target="../media/image27.jpg"/><Relationship Id="rId1" Type="http://schemas.openxmlformats.org/officeDocument/2006/relationships/slideLayout" Target="../slideLayouts/slideLayout6.xml"/><Relationship Id="rId6" Type="http://schemas.openxmlformats.org/officeDocument/2006/relationships/image" Target="../media/image31.jpg"/><Relationship Id="rId11" Type="http://schemas.openxmlformats.org/officeDocument/2006/relationships/image" Target="../media/image36.jpg"/><Relationship Id="rId5" Type="http://schemas.openxmlformats.org/officeDocument/2006/relationships/image" Target="../media/image30.JPG"/><Relationship Id="rId10" Type="http://schemas.openxmlformats.org/officeDocument/2006/relationships/image" Target="../media/image35.jpg"/><Relationship Id="rId4" Type="http://schemas.openxmlformats.org/officeDocument/2006/relationships/image" Target="../media/image29.jpe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hyperlink" Target="http://www.wonderapps.se/atracker/"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a:extLst>
              <a:ext uri="{FF2B5EF4-FFF2-40B4-BE49-F238E27FC236}">
                <a16:creationId xmlns:a16="http://schemas.microsoft.com/office/drawing/2014/main" id="{26FBFD8E-ECE1-477C-B2A2-05A45BA7B530}"/>
              </a:ext>
            </a:extLst>
          </p:cNvPr>
          <p:cNvSpPr>
            <a:spLocks noChangeArrowheads="1"/>
          </p:cNvSpPr>
          <p:nvPr/>
        </p:nvSpPr>
        <p:spPr bwMode="auto">
          <a:xfrm>
            <a:off x="0" y="990600"/>
            <a:ext cx="9144000" cy="381000"/>
          </a:xfrm>
          <a:prstGeom prst="rect">
            <a:avLst/>
          </a:prstGeom>
          <a:solidFill>
            <a:srgbClr val="0316A1"/>
          </a:solidFill>
          <a:ln w="25400">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endParaRPr lang="en-US" altLang="en-US" sz="2400" dirty="0"/>
          </a:p>
        </p:txBody>
      </p:sp>
      <p:sp>
        <p:nvSpPr>
          <p:cNvPr id="4099" name="Line 9">
            <a:extLst>
              <a:ext uri="{FF2B5EF4-FFF2-40B4-BE49-F238E27FC236}">
                <a16:creationId xmlns:a16="http://schemas.microsoft.com/office/drawing/2014/main" id="{AB07BA87-F998-439C-B713-F34C52BB5EBC}"/>
              </a:ext>
            </a:extLst>
          </p:cNvPr>
          <p:cNvSpPr>
            <a:spLocks noChangeShapeType="1"/>
          </p:cNvSpPr>
          <p:nvPr/>
        </p:nvSpPr>
        <p:spPr bwMode="auto">
          <a:xfrm>
            <a:off x="4251801" y="1397000"/>
            <a:ext cx="25400" cy="523875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7" name="Rectangle 11">
            <a:extLst>
              <a:ext uri="{FF2B5EF4-FFF2-40B4-BE49-F238E27FC236}">
                <a16:creationId xmlns:a16="http://schemas.microsoft.com/office/drawing/2014/main" id="{6168AB6D-D8F2-4D08-A3D1-82FBBF192CFA}"/>
              </a:ext>
            </a:extLst>
          </p:cNvPr>
          <p:cNvSpPr>
            <a:spLocks noChangeArrowheads="1"/>
          </p:cNvSpPr>
          <p:nvPr/>
        </p:nvSpPr>
        <p:spPr bwMode="auto">
          <a:xfrm>
            <a:off x="315912" y="1400705"/>
            <a:ext cx="14478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effectLst>
                  <a:outerShdw blurRad="38100" dist="38100" dir="2700000" algn="tl">
                    <a:srgbClr val="C0C0C0"/>
                  </a:outerShdw>
                </a:effectLst>
                <a:latin typeface="Arial" charset="0"/>
              </a:rPr>
              <a:t>DEFINE</a:t>
            </a:r>
          </a:p>
        </p:txBody>
      </p:sp>
      <p:sp>
        <p:nvSpPr>
          <p:cNvPr id="19468" name="Rectangle 12">
            <a:extLst>
              <a:ext uri="{FF2B5EF4-FFF2-40B4-BE49-F238E27FC236}">
                <a16:creationId xmlns:a16="http://schemas.microsoft.com/office/drawing/2014/main" id="{75E06D5D-CC81-4FDB-AF7D-DC394E4803E8}"/>
              </a:ext>
            </a:extLst>
          </p:cNvPr>
          <p:cNvSpPr>
            <a:spLocks noChangeArrowheads="1"/>
          </p:cNvSpPr>
          <p:nvPr/>
        </p:nvSpPr>
        <p:spPr bwMode="auto">
          <a:xfrm>
            <a:off x="2404269" y="1383534"/>
            <a:ext cx="13716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effectLst>
                  <a:outerShdw blurRad="38100" dist="38100" dir="2700000" algn="tl">
                    <a:srgbClr val="C0C0C0"/>
                  </a:outerShdw>
                </a:effectLst>
                <a:latin typeface="Arial" charset="0"/>
              </a:rPr>
              <a:t>MEASURE</a:t>
            </a:r>
          </a:p>
        </p:txBody>
      </p:sp>
      <p:sp>
        <p:nvSpPr>
          <p:cNvPr id="4103" name="Rectangle 13">
            <a:extLst>
              <a:ext uri="{FF2B5EF4-FFF2-40B4-BE49-F238E27FC236}">
                <a16:creationId xmlns:a16="http://schemas.microsoft.com/office/drawing/2014/main" id="{F8A5CE06-0228-410D-84FB-3A17DC5ED154}"/>
              </a:ext>
            </a:extLst>
          </p:cNvPr>
          <p:cNvSpPr>
            <a:spLocks noChangeArrowheads="1"/>
          </p:cNvSpPr>
          <p:nvPr/>
        </p:nvSpPr>
        <p:spPr bwMode="auto">
          <a:xfrm>
            <a:off x="3965575" y="1430338"/>
            <a:ext cx="9858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4104" name="Rectangle 14">
            <a:extLst>
              <a:ext uri="{FF2B5EF4-FFF2-40B4-BE49-F238E27FC236}">
                <a16:creationId xmlns:a16="http://schemas.microsoft.com/office/drawing/2014/main" id="{2A20EF28-27AF-46D2-BCAF-39FB6CAF59C3}"/>
              </a:ext>
            </a:extLst>
          </p:cNvPr>
          <p:cNvSpPr>
            <a:spLocks noChangeArrowheads="1"/>
          </p:cNvSpPr>
          <p:nvPr/>
        </p:nvSpPr>
        <p:spPr bwMode="auto">
          <a:xfrm>
            <a:off x="7708900" y="1265238"/>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4105" name="Rectangle 15">
            <a:extLst>
              <a:ext uri="{FF2B5EF4-FFF2-40B4-BE49-F238E27FC236}">
                <a16:creationId xmlns:a16="http://schemas.microsoft.com/office/drawing/2014/main" id="{8BF3D029-E9AA-4E4A-B1AF-4C3BF2DA1726}"/>
              </a:ext>
            </a:extLst>
          </p:cNvPr>
          <p:cNvSpPr>
            <a:spLocks noChangeArrowheads="1"/>
          </p:cNvSpPr>
          <p:nvPr/>
        </p:nvSpPr>
        <p:spPr bwMode="auto">
          <a:xfrm>
            <a:off x="6059488" y="1252538"/>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4106" name="Text Box 16">
            <a:extLst>
              <a:ext uri="{FF2B5EF4-FFF2-40B4-BE49-F238E27FC236}">
                <a16:creationId xmlns:a16="http://schemas.microsoft.com/office/drawing/2014/main" id="{76DCBDE7-141D-4B79-AE9C-FDF7FC02CA79}"/>
              </a:ext>
            </a:extLst>
          </p:cNvPr>
          <p:cNvSpPr txBox="1">
            <a:spLocks noChangeArrowheads="1"/>
          </p:cNvSpPr>
          <p:nvPr/>
        </p:nvSpPr>
        <p:spPr bwMode="auto">
          <a:xfrm>
            <a:off x="533024" y="101600"/>
            <a:ext cx="84585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800" b="1" dirty="0">
                <a:latin typeface="Garamond" panose="02020404030301010803" pitchFamily="18" charset="0"/>
              </a:rPr>
              <a:t>Horse Ride Preparation Process Improvement</a:t>
            </a:r>
          </a:p>
        </p:txBody>
      </p:sp>
      <p:sp>
        <p:nvSpPr>
          <p:cNvPr id="4107" name="Text Box 17">
            <a:extLst>
              <a:ext uri="{FF2B5EF4-FFF2-40B4-BE49-F238E27FC236}">
                <a16:creationId xmlns:a16="http://schemas.microsoft.com/office/drawing/2014/main" id="{4A25957E-468F-4921-8581-AC4195BCB903}"/>
              </a:ext>
            </a:extLst>
          </p:cNvPr>
          <p:cNvSpPr txBox="1">
            <a:spLocks noChangeArrowheads="1"/>
          </p:cNvSpPr>
          <p:nvPr/>
        </p:nvSpPr>
        <p:spPr bwMode="auto">
          <a:xfrm>
            <a:off x="1295400" y="974725"/>
            <a:ext cx="7489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solidFill>
                  <a:schemeClr val="bg1"/>
                </a:solidFill>
                <a:latin typeface="Arial" panose="020B0604020202020204" pitchFamily="34" charset="0"/>
              </a:rPr>
              <a:t>Launch</a:t>
            </a:r>
            <a:br>
              <a:rPr lang="en-US" altLang="en-US" sz="1000" b="1" dirty="0">
                <a:solidFill>
                  <a:schemeClr val="bg1"/>
                </a:solidFill>
                <a:latin typeface="Arial" panose="020B0604020202020204" pitchFamily="34" charset="0"/>
              </a:rPr>
            </a:br>
            <a:r>
              <a:rPr lang="en-US" altLang="en-US" sz="1000" b="1" dirty="0">
                <a:solidFill>
                  <a:schemeClr val="bg1"/>
                </a:solidFill>
                <a:latin typeface="Arial" panose="020B0604020202020204" pitchFamily="34" charset="0"/>
              </a:rPr>
              <a:t>10/4/2018</a:t>
            </a:r>
            <a:endParaRPr lang="en-US" altLang="en-US" sz="1000" dirty="0">
              <a:latin typeface="Arial" panose="020B0604020202020204" pitchFamily="34" charset="0"/>
            </a:endParaRPr>
          </a:p>
        </p:txBody>
      </p:sp>
      <p:sp>
        <p:nvSpPr>
          <p:cNvPr id="4108" name="Rectangle 19">
            <a:extLst>
              <a:ext uri="{FF2B5EF4-FFF2-40B4-BE49-F238E27FC236}">
                <a16:creationId xmlns:a16="http://schemas.microsoft.com/office/drawing/2014/main" id="{5474C2E4-CBAA-4B02-A699-3A68FF6F99D0}"/>
              </a:ext>
            </a:extLst>
          </p:cNvPr>
          <p:cNvSpPr>
            <a:spLocks noChangeArrowheads="1"/>
          </p:cNvSpPr>
          <p:nvPr/>
        </p:nvSpPr>
        <p:spPr bwMode="auto">
          <a:xfrm>
            <a:off x="8547100" y="1265238"/>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4109" name="Rectangle 20">
            <a:extLst>
              <a:ext uri="{FF2B5EF4-FFF2-40B4-BE49-F238E27FC236}">
                <a16:creationId xmlns:a16="http://schemas.microsoft.com/office/drawing/2014/main" id="{5831F4CD-27BC-4B7B-B9C1-428B0A0F0E9C}"/>
              </a:ext>
            </a:extLst>
          </p:cNvPr>
          <p:cNvSpPr>
            <a:spLocks noChangeArrowheads="1"/>
          </p:cNvSpPr>
          <p:nvPr/>
        </p:nvSpPr>
        <p:spPr bwMode="auto">
          <a:xfrm>
            <a:off x="8551863" y="1274763"/>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4110" name="Text Box 21">
            <a:extLst>
              <a:ext uri="{FF2B5EF4-FFF2-40B4-BE49-F238E27FC236}">
                <a16:creationId xmlns:a16="http://schemas.microsoft.com/office/drawing/2014/main" id="{5401960C-FE25-436C-9725-3DD5405750F1}"/>
              </a:ext>
            </a:extLst>
          </p:cNvPr>
          <p:cNvSpPr txBox="1">
            <a:spLocks noChangeArrowheads="1"/>
          </p:cNvSpPr>
          <p:nvPr/>
        </p:nvSpPr>
        <p:spPr bwMode="auto">
          <a:xfrm>
            <a:off x="2438400" y="974725"/>
            <a:ext cx="74892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solidFill>
                  <a:schemeClr val="bg1"/>
                </a:solidFill>
                <a:latin typeface="Arial" panose="020B0604020202020204" pitchFamily="34" charset="0"/>
              </a:rPr>
              <a:t>Define</a:t>
            </a:r>
            <a:br>
              <a:rPr lang="en-US" altLang="en-US" sz="1000" b="1" dirty="0">
                <a:solidFill>
                  <a:schemeClr val="bg1"/>
                </a:solidFill>
                <a:latin typeface="Arial" panose="020B0604020202020204" pitchFamily="34" charset="0"/>
              </a:rPr>
            </a:br>
            <a:r>
              <a:rPr lang="en-US" altLang="en-US" sz="1000" b="1" dirty="0">
                <a:solidFill>
                  <a:schemeClr val="bg1"/>
                </a:solidFill>
                <a:latin typeface="Arial" panose="020B0604020202020204" pitchFamily="34" charset="0"/>
              </a:rPr>
              <a:t>10/4/2018</a:t>
            </a:r>
          </a:p>
          <a:p>
            <a:pPr>
              <a:spcBef>
                <a:spcPct val="0"/>
              </a:spcBef>
              <a:buFontTx/>
              <a:buNone/>
            </a:pPr>
            <a:endParaRPr lang="en-US" altLang="en-US" sz="1000" dirty="0">
              <a:latin typeface="Arial" panose="020B0604020202020204" pitchFamily="34" charset="0"/>
            </a:endParaRPr>
          </a:p>
        </p:txBody>
      </p:sp>
      <p:sp>
        <p:nvSpPr>
          <p:cNvPr id="4111" name="Text Box 22">
            <a:extLst>
              <a:ext uri="{FF2B5EF4-FFF2-40B4-BE49-F238E27FC236}">
                <a16:creationId xmlns:a16="http://schemas.microsoft.com/office/drawing/2014/main" id="{DDB5514C-5BAF-4021-AF71-F39C314BB942}"/>
              </a:ext>
            </a:extLst>
          </p:cNvPr>
          <p:cNvSpPr txBox="1">
            <a:spLocks noChangeArrowheads="1"/>
          </p:cNvSpPr>
          <p:nvPr/>
        </p:nvSpPr>
        <p:spPr bwMode="auto">
          <a:xfrm>
            <a:off x="3733800" y="974725"/>
            <a:ext cx="74892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solidFill>
                  <a:schemeClr val="bg1"/>
                </a:solidFill>
                <a:latin typeface="Arial" panose="020B0604020202020204" pitchFamily="34" charset="0"/>
              </a:rPr>
              <a:t>Measure</a:t>
            </a:r>
            <a:br>
              <a:rPr lang="en-US" altLang="en-US" sz="1000" b="1" dirty="0">
                <a:solidFill>
                  <a:schemeClr val="bg1"/>
                </a:solidFill>
                <a:latin typeface="Arial" panose="020B0604020202020204" pitchFamily="34" charset="0"/>
              </a:rPr>
            </a:br>
            <a:r>
              <a:rPr lang="en-US" altLang="en-US" sz="1000" b="1" dirty="0">
                <a:solidFill>
                  <a:schemeClr val="bg1"/>
                </a:solidFill>
                <a:latin typeface="Arial" panose="020B0604020202020204" pitchFamily="34" charset="0"/>
              </a:rPr>
              <a:t>10/7/2018</a:t>
            </a:r>
          </a:p>
          <a:p>
            <a:pPr>
              <a:spcBef>
                <a:spcPct val="0"/>
              </a:spcBef>
              <a:buFontTx/>
              <a:buNone/>
            </a:pPr>
            <a:endParaRPr lang="en-US" altLang="en-US" sz="1000" dirty="0">
              <a:latin typeface="Arial" panose="020B0604020202020204" pitchFamily="34" charset="0"/>
            </a:endParaRPr>
          </a:p>
        </p:txBody>
      </p:sp>
      <p:sp>
        <p:nvSpPr>
          <p:cNvPr id="4112" name="Text Box 23">
            <a:extLst>
              <a:ext uri="{FF2B5EF4-FFF2-40B4-BE49-F238E27FC236}">
                <a16:creationId xmlns:a16="http://schemas.microsoft.com/office/drawing/2014/main" id="{9240A20E-E7A5-404D-9820-6BF96750BFB2}"/>
              </a:ext>
            </a:extLst>
          </p:cNvPr>
          <p:cNvSpPr txBox="1">
            <a:spLocks noChangeArrowheads="1"/>
          </p:cNvSpPr>
          <p:nvPr/>
        </p:nvSpPr>
        <p:spPr bwMode="auto">
          <a:xfrm>
            <a:off x="5105400" y="974725"/>
            <a:ext cx="74892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solidFill>
                  <a:schemeClr val="bg1"/>
                </a:solidFill>
                <a:latin typeface="Arial" panose="020B0604020202020204" pitchFamily="34" charset="0"/>
              </a:rPr>
              <a:t>Analyze</a:t>
            </a:r>
            <a:br>
              <a:rPr lang="en-US" altLang="en-US" sz="1000" b="1" dirty="0">
                <a:solidFill>
                  <a:schemeClr val="bg1"/>
                </a:solidFill>
                <a:latin typeface="Arial" panose="020B0604020202020204" pitchFamily="34" charset="0"/>
              </a:rPr>
            </a:br>
            <a:r>
              <a:rPr lang="en-US" altLang="en-US" sz="1000" b="1" dirty="0">
                <a:solidFill>
                  <a:schemeClr val="bg1"/>
                </a:solidFill>
                <a:latin typeface="Arial" panose="020B0604020202020204" pitchFamily="34" charset="0"/>
              </a:rPr>
              <a:t>11/6/2018</a:t>
            </a:r>
          </a:p>
          <a:p>
            <a:pPr>
              <a:spcBef>
                <a:spcPct val="0"/>
              </a:spcBef>
              <a:buFontTx/>
              <a:buNone/>
            </a:pPr>
            <a:endParaRPr lang="en-US" altLang="en-US" sz="1000" dirty="0">
              <a:latin typeface="Arial" panose="020B0604020202020204" pitchFamily="34" charset="0"/>
            </a:endParaRPr>
          </a:p>
        </p:txBody>
      </p:sp>
      <p:sp>
        <p:nvSpPr>
          <p:cNvPr id="4113" name="Text Box 24">
            <a:extLst>
              <a:ext uri="{FF2B5EF4-FFF2-40B4-BE49-F238E27FC236}">
                <a16:creationId xmlns:a16="http://schemas.microsoft.com/office/drawing/2014/main" id="{9FA3861C-13F7-4E7C-9B70-4C8E4314734E}"/>
              </a:ext>
            </a:extLst>
          </p:cNvPr>
          <p:cNvSpPr txBox="1">
            <a:spLocks noChangeArrowheads="1"/>
          </p:cNvSpPr>
          <p:nvPr/>
        </p:nvSpPr>
        <p:spPr bwMode="auto">
          <a:xfrm>
            <a:off x="7696200" y="974725"/>
            <a:ext cx="81945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solidFill>
                  <a:schemeClr val="bg1"/>
                </a:solidFill>
                <a:latin typeface="Arial" panose="020B0604020202020204" pitchFamily="34" charset="0"/>
              </a:rPr>
              <a:t>Control</a:t>
            </a:r>
            <a:br>
              <a:rPr lang="en-US" altLang="en-US" sz="1000" b="1" dirty="0">
                <a:solidFill>
                  <a:schemeClr val="bg1"/>
                </a:solidFill>
                <a:latin typeface="Arial" panose="020B0604020202020204" pitchFamily="34" charset="0"/>
              </a:rPr>
            </a:br>
            <a:r>
              <a:rPr lang="en-US" altLang="en-US" sz="1000" b="1" dirty="0">
                <a:solidFill>
                  <a:schemeClr val="bg1"/>
                </a:solidFill>
                <a:latin typeface="Arial" panose="020B0604020202020204" pitchFamily="34" charset="0"/>
              </a:rPr>
              <a:t>11/30/2018</a:t>
            </a:r>
          </a:p>
          <a:p>
            <a:pPr>
              <a:spcBef>
                <a:spcPct val="0"/>
              </a:spcBef>
              <a:buFontTx/>
              <a:buNone/>
            </a:pPr>
            <a:endParaRPr lang="en-US" altLang="en-US" sz="1000" dirty="0">
              <a:solidFill>
                <a:schemeClr val="bg1"/>
              </a:solidFill>
              <a:latin typeface="Arial" panose="020B0604020202020204" pitchFamily="34" charset="0"/>
            </a:endParaRPr>
          </a:p>
        </p:txBody>
      </p:sp>
      <p:sp>
        <p:nvSpPr>
          <p:cNvPr id="4114" name="Text Box 25">
            <a:extLst>
              <a:ext uri="{FF2B5EF4-FFF2-40B4-BE49-F238E27FC236}">
                <a16:creationId xmlns:a16="http://schemas.microsoft.com/office/drawing/2014/main" id="{48D0B99D-0B5B-4C33-84BA-6BEAC87CA71F}"/>
              </a:ext>
            </a:extLst>
          </p:cNvPr>
          <p:cNvSpPr txBox="1">
            <a:spLocks noChangeArrowheads="1"/>
          </p:cNvSpPr>
          <p:nvPr/>
        </p:nvSpPr>
        <p:spPr bwMode="auto">
          <a:xfrm>
            <a:off x="6400800" y="974725"/>
            <a:ext cx="74892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solidFill>
                  <a:schemeClr val="bg1"/>
                </a:solidFill>
                <a:latin typeface="Arial" panose="020B0604020202020204" pitchFamily="34" charset="0"/>
              </a:rPr>
              <a:t>Improve</a:t>
            </a:r>
            <a:br>
              <a:rPr lang="en-US" altLang="en-US" sz="1000" b="1" dirty="0">
                <a:solidFill>
                  <a:schemeClr val="bg1"/>
                </a:solidFill>
                <a:latin typeface="Arial" panose="020B0604020202020204" pitchFamily="34" charset="0"/>
              </a:rPr>
            </a:br>
            <a:r>
              <a:rPr lang="en-US" altLang="en-US" sz="1000" b="1" dirty="0">
                <a:solidFill>
                  <a:schemeClr val="bg1"/>
                </a:solidFill>
                <a:latin typeface="Arial" panose="020B0604020202020204" pitchFamily="34" charset="0"/>
              </a:rPr>
              <a:t>11/7/2018</a:t>
            </a:r>
          </a:p>
          <a:p>
            <a:pPr>
              <a:spcBef>
                <a:spcPct val="0"/>
              </a:spcBef>
              <a:buFontTx/>
              <a:buNone/>
            </a:pPr>
            <a:endParaRPr lang="en-US" altLang="en-US" sz="1000" dirty="0">
              <a:solidFill>
                <a:schemeClr val="bg1"/>
              </a:solidFill>
              <a:latin typeface="Arial" panose="020B0604020202020204" pitchFamily="34" charset="0"/>
            </a:endParaRPr>
          </a:p>
        </p:txBody>
      </p:sp>
      <p:sp>
        <p:nvSpPr>
          <p:cNvPr id="4115" name="Text Box 31">
            <a:extLst>
              <a:ext uri="{FF2B5EF4-FFF2-40B4-BE49-F238E27FC236}">
                <a16:creationId xmlns:a16="http://schemas.microsoft.com/office/drawing/2014/main" id="{28FC7070-42F3-48C0-A97A-1DA7662B1506}"/>
              </a:ext>
            </a:extLst>
          </p:cNvPr>
          <p:cNvSpPr txBox="1">
            <a:spLocks noChangeArrowheads="1"/>
          </p:cNvSpPr>
          <p:nvPr/>
        </p:nvSpPr>
        <p:spPr bwMode="auto">
          <a:xfrm>
            <a:off x="76200" y="1050925"/>
            <a:ext cx="10334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a:solidFill>
                  <a:schemeClr val="bg1"/>
                </a:solidFill>
                <a:latin typeface="Arial" panose="020B0604020202020204" pitchFamily="34" charset="0"/>
              </a:rPr>
              <a:t>Key Dates ---&gt;</a:t>
            </a:r>
            <a:endParaRPr lang="en-US" altLang="en-US" sz="1000">
              <a:latin typeface="Arial" panose="020B0604020202020204" pitchFamily="34" charset="0"/>
            </a:endParaRPr>
          </a:p>
        </p:txBody>
      </p:sp>
      <p:sp>
        <p:nvSpPr>
          <p:cNvPr id="4116" name="Line 32">
            <a:extLst>
              <a:ext uri="{FF2B5EF4-FFF2-40B4-BE49-F238E27FC236}">
                <a16:creationId xmlns:a16="http://schemas.microsoft.com/office/drawing/2014/main" id="{0A0CE939-D705-4011-A052-6DC676C01F28}"/>
              </a:ext>
            </a:extLst>
          </p:cNvPr>
          <p:cNvSpPr>
            <a:spLocks noChangeShapeType="1"/>
          </p:cNvSpPr>
          <p:nvPr/>
        </p:nvSpPr>
        <p:spPr bwMode="auto">
          <a:xfrm>
            <a:off x="2362200" y="990600"/>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7" name="Line 33">
            <a:extLst>
              <a:ext uri="{FF2B5EF4-FFF2-40B4-BE49-F238E27FC236}">
                <a16:creationId xmlns:a16="http://schemas.microsoft.com/office/drawing/2014/main" id="{E3A6EA15-E3F1-4CEB-AF83-9F53E9D8AA76}"/>
              </a:ext>
            </a:extLst>
          </p:cNvPr>
          <p:cNvSpPr>
            <a:spLocks noChangeShapeType="1"/>
          </p:cNvSpPr>
          <p:nvPr/>
        </p:nvSpPr>
        <p:spPr bwMode="auto">
          <a:xfrm>
            <a:off x="7696200" y="990600"/>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8" name="Line 34">
            <a:extLst>
              <a:ext uri="{FF2B5EF4-FFF2-40B4-BE49-F238E27FC236}">
                <a16:creationId xmlns:a16="http://schemas.microsoft.com/office/drawing/2014/main" id="{11E76152-781E-4F7E-B01B-6A6D5760BAC5}"/>
              </a:ext>
            </a:extLst>
          </p:cNvPr>
          <p:cNvSpPr>
            <a:spLocks noChangeShapeType="1"/>
          </p:cNvSpPr>
          <p:nvPr/>
        </p:nvSpPr>
        <p:spPr bwMode="auto">
          <a:xfrm>
            <a:off x="6400800" y="990600"/>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9" name="Line 35">
            <a:extLst>
              <a:ext uri="{FF2B5EF4-FFF2-40B4-BE49-F238E27FC236}">
                <a16:creationId xmlns:a16="http://schemas.microsoft.com/office/drawing/2014/main" id="{5243D0EE-865E-48CC-B2A9-C2A0AD3BC5A3}"/>
              </a:ext>
            </a:extLst>
          </p:cNvPr>
          <p:cNvSpPr>
            <a:spLocks noChangeShapeType="1"/>
          </p:cNvSpPr>
          <p:nvPr/>
        </p:nvSpPr>
        <p:spPr bwMode="auto">
          <a:xfrm>
            <a:off x="5029200" y="990600"/>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20" name="Line 36">
            <a:extLst>
              <a:ext uri="{FF2B5EF4-FFF2-40B4-BE49-F238E27FC236}">
                <a16:creationId xmlns:a16="http://schemas.microsoft.com/office/drawing/2014/main" id="{1D34CB9D-1772-4AB5-BBFE-6C966998ABB8}"/>
              </a:ext>
            </a:extLst>
          </p:cNvPr>
          <p:cNvSpPr>
            <a:spLocks noChangeShapeType="1"/>
          </p:cNvSpPr>
          <p:nvPr/>
        </p:nvSpPr>
        <p:spPr bwMode="auto">
          <a:xfrm>
            <a:off x="3657600" y="990600"/>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95" name="Rectangle 39">
            <a:extLst>
              <a:ext uri="{FF2B5EF4-FFF2-40B4-BE49-F238E27FC236}">
                <a16:creationId xmlns:a16="http://schemas.microsoft.com/office/drawing/2014/main" id="{0934F451-5190-428F-A9B8-549A3C3DA5BA}"/>
              </a:ext>
            </a:extLst>
          </p:cNvPr>
          <p:cNvSpPr>
            <a:spLocks noChangeArrowheads="1"/>
          </p:cNvSpPr>
          <p:nvPr/>
        </p:nvSpPr>
        <p:spPr bwMode="auto">
          <a:xfrm>
            <a:off x="4626770" y="1409816"/>
            <a:ext cx="13716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effectLst>
                  <a:outerShdw blurRad="38100" dist="38100" dir="2700000" algn="tl">
                    <a:srgbClr val="C0C0C0"/>
                  </a:outerShdw>
                </a:effectLst>
                <a:latin typeface="Arial" charset="0"/>
              </a:rPr>
              <a:t>ANALYZE</a:t>
            </a:r>
          </a:p>
        </p:txBody>
      </p:sp>
      <p:sp>
        <p:nvSpPr>
          <p:cNvPr id="19496" name="Rectangle 40">
            <a:extLst>
              <a:ext uri="{FF2B5EF4-FFF2-40B4-BE49-F238E27FC236}">
                <a16:creationId xmlns:a16="http://schemas.microsoft.com/office/drawing/2014/main" id="{68597574-C727-4BEF-9123-652C3AAD3A5B}"/>
              </a:ext>
            </a:extLst>
          </p:cNvPr>
          <p:cNvSpPr>
            <a:spLocks noChangeArrowheads="1"/>
          </p:cNvSpPr>
          <p:nvPr/>
        </p:nvSpPr>
        <p:spPr bwMode="auto">
          <a:xfrm>
            <a:off x="7162800" y="1397000"/>
            <a:ext cx="13716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effectLst>
                  <a:outerShdw blurRad="38100" dist="38100" dir="2700000" algn="tl">
                    <a:srgbClr val="C0C0C0"/>
                  </a:outerShdw>
                </a:effectLst>
                <a:latin typeface="Arial" charset="0"/>
              </a:rPr>
              <a:t>IMPROVE</a:t>
            </a:r>
          </a:p>
        </p:txBody>
      </p:sp>
      <p:sp>
        <p:nvSpPr>
          <p:cNvPr id="4124" name="Line 43">
            <a:extLst>
              <a:ext uri="{FF2B5EF4-FFF2-40B4-BE49-F238E27FC236}">
                <a16:creationId xmlns:a16="http://schemas.microsoft.com/office/drawing/2014/main" id="{296DCE0F-8E91-4553-ABAE-9B8F647A517B}"/>
              </a:ext>
            </a:extLst>
          </p:cNvPr>
          <p:cNvSpPr>
            <a:spLocks noChangeShapeType="1"/>
          </p:cNvSpPr>
          <p:nvPr/>
        </p:nvSpPr>
        <p:spPr bwMode="auto">
          <a:xfrm flipH="1">
            <a:off x="6438900" y="1447800"/>
            <a:ext cx="38100" cy="518795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25" name="Rectangle 45">
            <a:extLst>
              <a:ext uri="{FF2B5EF4-FFF2-40B4-BE49-F238E27FC236}">
                <a16:creationId xmlns:a16="http://schemas.microsoft.com/office/drawing/2014/main" id="{715E527F-253E-4DAA-9FE4-40D34C5982C7}"/>
              </a:ext>
            </a:extLst>
          </p:cNvPr>
          <p:cNvSpPr>
            <a:spLocks noChangeArrowheads="1"/>
          </p:cNvSpPr>
          <p:nvPr/>
        </p:nvSpPr>
        <p:spPr bwMode="auto">
          <a:xfrm>
            <a:off x="3327400" y="698500"/>
            <a:ext cx="5816600" cy="2159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4126" name="Text Box 46">
            <a:extLst>
              <a:ext uri="{FF2B5EF4-FFF2-40B4-BE49-F238E27FC236}">
                <a16:creationId xmlns:a16="http://schemas.microsoft.com/office/drawing/2014/main" id="{03D67585-A8D6-43C6-9CDB-200C7FDBC6EC}"/>
              </a:ext>
            </a:extLst>
          </p:cNvPr>
          <p:cNvSpPr txBox="1">
            <a:spLocks noChangeArrowheads="1"/>
          </p:cNvSpPr>
          <p:nvPr/>
        </p:nvSpPr>
        <p:spPr bwMode="auto">
          <a:xfrm>
            <a:off x="3951288" y="609600"/>
            <a:ext cx="50403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50000"/>
              </a:spcBef>
              <a:buFontTx/>
              <a:buNone/>
            </a:pPr>
            <a:r>
              <a:rPr lang="en-US" altLang="en-US" sz="1200" dirty="0">
                <a:solidFill>
                  <a:schemeClr val="tx2"/>
                </a:solidFill>
                <a:latin typeface="Arial" panose="020B0604020202020204" pitchFamily="34" charset="0"/>
              </a:rPr>
              <a:t>Joyce LJ Woznica</a:t>
            </a:r>
          </a:p>
        </p:txBody>
      </p:sp>
      <p:sp>
        <p:nvSpPr>
          <p:cNvPr id="4127" name="Line 54">
            <a:extLst>
              <a:ext uri="{FF2B5EF4-FFF2-40B4-BE49-F238E27FC236}">
                <a16:creationId xmlns:a16="http://schemas.microsoft.com/office/drawing/2014/main" id="{3A92D8F3-63DE-49E1-B499-CCD7AE4BF5EF}"/>
              </a:ext>
            </a:extLst>
          </p:cNvPr>
          <p:cNvSpPr>
            <a:spLocks noChangeShapeType="1"/>
          </p:cNvSpPr>
          <p:nvPr/>
        </p:nvSpPr>
        <p:spPr bwMode="auto">
          <a:xfrm>
            <a:off x="2108199" y="1346200"/>
            <a:ext cx="23801" cy="528955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29" name="Line 77">
            <a:extLst>
              <a:ext uri="{FF2B5EF4-FFF2-40B4-BE49-F238E27FC236}">
                <a16:creationId xmlns:a16="http://schemas.microsoft.com/office/drawing/2014/main" id="{0A8D2A8C-EBE4-4543-8845-86C3999DD8A3}"/>
              </a:ext>
            </a:extLst>
          </p:cNvPr>
          <p:cNvSpPr>
            <a:spLocks noChangeShapeType="1"/>
          </p:cNvSpPr>
          <p:nvPr/>
        </p:nvSpPr>
        <p:spPr bwMode="auto">
          <a:xfrm>
            <a:off x="6438900" y="3859035"/>
            <a:ext cx="2705100"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9534" name="Rectangle 78">
            <a:extLst>
              <a:ext uri="{FF2B5EF4-FFF2-40B4-BE49-F238E27FC236}">
                <a16:creationId xmlns:a16="http://schemas.microsoft.com/office/drawing/2014/main" id="{F0075536-D238-4A5A-982C-67A519E25C83}"/>
              </a:ext>
            </a:extLst>
          </p:cNvPr>
          <p:cNvSpPr>
            <a:spLocks noChangeArrowheads="1"/>
          </p:cNvSpPr>
          <p:nvPr/>
        </p:nvSpPr>
        <p:spPr bwMode="auto">
          <a:xfrm>
            <a:off x="7151167" y="3866143"/>
            <a:ext cx="13716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effectLst>
                  <a:outerShdw blurRad="38100" dist="38100" dir="2700000" algn="tl">
                    <a:srgbClr val="C0C0C0"/>
                  </a:outerShdw>
                </a:effectLst>
                <a:latin typeface="Arial" charset="0"/>
              </a:rPr>
              <a:t>CONTROL</a:t>
            </a:r>
          </a:p>
        </p:txBody>
      </p:sp>
      <p:sp>
        <p:nvSpPr>
          <p:cNvPr id="2" name="TextBox 1">
            <a:extLst>
              <a:ext uri="{FF2B5EF4-FFF2-40B4-BE49-F238E27FC236}">
                <a16:creationId xmlns:a16="http://schemas.microsoft.com/office/drawing/2014/main" id="{B5420979-A806-42F2-8B4D-DE5931DC0A1D}"/>
              </a:ext>
            </a:extLst>
          </p:cNvPr>
          <p:cNvSpPr txBox="1"/>
          <p:nvPr/>
        </p:nvSpPr>
        <p:spPr>
          <a:xfrm>
            <a:off x="0" y="1670872"/>
            <a:ext cx="2108199" cy="769441"/>
          </a:xfrm>
          <a:prstGeom prst="rect">
            <a:avLst/>
          </a:prstGeom>
          <a:noFill/>
        </p:spPr>
        <p:txBody>
          <a:bodyPr wrap="square" rtlCol="0">
            <a:spAutoFit/>
          </a:bodyPr>
          <a:lstStyle/>
          <a:p>
            <a:r>
              <a:rPr lang="en-US" sz="1100" b="1" dirty="0">
                <a:latin typeface="Calibri" panose="020F0502020204030204" pitchFamily="34" charset="0"/>
                <a:cs typeface="Calibri" panose="020F0502020204030204" pitchFamily="34" charset="0"/>
              </a:rPr>
              <a:t>Problem</a:t>
            </a:r>
            <a:r>
              <a:rPr lang="en-US" sz="1100" dirty="0">
                <a:latin typeface="Calibri" panose="020F0502020204030204" pitchFamily="34" charset="0"/>
                <a:cs typeface="Calibri" panose="020F0502020204030204" pitchFamily="34" charset="0"/>
              </a:rPr>
              <a:t>: It takes too long to prepare my horse for riding and I run out of time to actually ride when the arena is not busy.</a:t>
            </a:r>
          </a:p>
        </p:txBody>
      </p:sp>
      <p:sp>
        <p:nvSpPr>
          <p:cNvPr id="3" name="TextBox 2">
            <a:extLst>
              <a:ext uri="{FF2B5EF4-FFF2-40B4-BE49-F238E27FC236}">
                <a16:creationId xmlns:a16="http://schemas.microsoft.com/office/drawing/2014/main" id="{7C3AD495-5D08-49BD-A2B1-573DABD5D9C3}"/>
              </a:ext>
            </a:extLst>
          </p:cNvPr>
          <p:cNvSpPr txBox="1"/>
          <p:nvPr/>
        </p:nvSpPr>
        <p:spPr>
          <a:xfrm>
            <a:off x="2404269" y="3628043"/>
            <a:ext cx="1394617" cy="307777"/>
          </a:xfrm>
          <a:prstGeom prst="rect">
            <a:avLst/>
          </a:prstGeom>
          <a:solidFill>
            <a:schemeClr val="bg1"/>
          </a:solidFill>
          <a:ln w="15875">
            <a:solidFill>
              <a:srgbClr val="1529BB"/>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rgbClr val="0316A1"/>
                </a:solidFill>
                <a:latin typeface="Calibri" panose="020F0502020204030204" pitchFamily="34" charset="0"/>
                <a:cs typeface="Calibri" panose="020F0502020204030204" pitchFamily="34" charset="0"/>
              </a:rPr>
              <a:t>SQL Before: 1.6</a:t>
            </a:r>
          </a:p>
        </p:txBody>
      </p:sp>
      <p:sp>
        <p:nvSpPr>
          <p:cNvPr id="38" name="TextBox 37">
            <a:extLst>
              <a:ext uri="{FF2B5EF4-FFF2-40B4-BE49-F238E27FC236}">
                <a16:creationId xmlns:a16="http://schemas.microsoft.com/office/drawing/2014/main" id="{9744DFDA-B208-4C05-B453-7E1B131F0CB1}"/>
              </a:ext>
            </a:extLst>
          </p:cNvPr>
          <p:cNvSpPr txBox="1"/>
          <p:nvPr/>
        </p:nvSpPr>
        <p:spPr>
          <a:xfrm>
            <a:off x="11900" y="4850646"/>
            <a:ext cx="2108199" cy="1785104"/>
          </a:xfrm>
          <a:prstGeom prst="rect">
            <a:avLst/>
          </a:prstGeom>
          <a:noFill/>
        </p:spPr>
        <p:txBody>
          <a:bodyPr wrap="square" rtlCol="0">
            <a:spAutoFit/>
          </a:bodyPr>
          <a:lstStyle/>
          <a:p>
            <a:r>
              <a:rPr lang="en-US" sz="1100" b="1" dirty="0">
                <a:latin typeface="Calibri" panose="020F0502020204030204" pitchFamily="34" charset="0"/>
                <a:cs typeface="Calibri" panose="020F0502020204030204" pitchFamily="34" charset="0"/>
              </a:rPr>
              <a:t>Impact: </a:t>
            </a:r>
            <a:r>
              <a:rPr lang="en-US" sz="1100" dirty="0">
                <a:latin typeface="Calibri" panose="020F0502020204030204" pitchFamily="34" charset="0"/>
                <a:cs typeface="Calibri" panose="020F0502020204030204" pitchFamily="34" charset="0"/>
              </a:rPr>
              <a:t>If I cannot ride multiple times each week for at least 25 minutes each ride (target is 4 rides per week), the result is additional vet expenses. If this cannot be achieved, injections, medications and vet visits equate to additional expenses that can </a:t>
            </a:r>
            <a:r>
              <a:rPr lang="en-US" sz="1100" b="1" dirty="0">
                <a:solidFill>
                  <a:srgbClr val="1529BB"/>
                </a:solidFill>
                <a:latin typeface="Calibri" panose="020F0502020204030204" pitchFamily="34" charset="0"/>
                <a:cs typeface="Calibri" panose="020F0502020204030204" pitchFamily="34" charset="0"/>
              </a:rPr>
              <a:t>average $2,500 </a:t>
            </a:r>
            <a:r>
              <a:rPr lang="en-US" sz="1100" dirty="0">
                <a:latin typeface="Calibri" panose="020F0502020204030204" pitchFamily="34" charset="0"/>
                <a:cs typeface="Calibri" panose="020F0502020204030204" pitchFamily="34" charset="0"/>
              </a:rPr>
              <a:t>per year to handle his sacroiliac (SI) joint.</a:t>
            </a:r>
          </a:p>
        </p:txBody>
      </p:sp>
      <p:pic>
        <p:nvPicPr>
          <p:cNvPr id="5" name="Picture 4">
            <a:extLst>
              <a:ext uri="{FF2B5EF4-FFF2-40B4-BE49-F238E27FC236}">
                <a16:creationId xmlns:a16="http://schemas.microsoft.com/office/drawing/2014/main" id="{7956E05A-D9C2-4846-A6D1-567510EC4C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80" y="2399830"/>
            <a:ext cx="1868146" cy="2447557"/>
          </a:xfrm>
          <a:prstGeom prst="rect">
            <a:avLst/>
          </a:prstGeom>
          <a:effectLst>
            <a:outerShdw blurRad="50800" dist="38100" dir="2700000" algn="tl" rotWithShape="0">
              <a:prstClr val="black">
                <a:alpha val="40000"/>
              </a:prstClr>
            </a:outerShdw>
          </a:effectLst>
        </p:spPr>
      </p:pic>
      <p:sp>
        <p:nvSpPr>
          <p:cNvPr id="37" name="TextBox 36">
            <a:extLst>
              <a:ext uri="{FF2B5EF4-FFF2-40B4-BE49-F238E27FC236}">
                <a16:creationId xmlns:a16="http://schemas.microsoft.com/office/drawing/2014/main" id="{095CFEBA-C222-4326-A758-476C76346913}"/>
              </a:ext>
            </a:extLst>
          </p:cNvPr>
          <p:cNvSpPr txBox="1"/>
          <p:nvPr/>
        </p:nvSpPr>
        <p:spPr>
          <a:xfrm>
            <a:off x="2108199" y="1691394"/>
            <a:ext cx="2108199" cy="769441"/>
          </a:xfrm>
          <a:prstGeom prst="rect">
            <a:avLst/>
          </a:prstGeom>
          <a:noFill/>
        </p:spPr>
        <p:txBody>
          <a:bodyPr wrap="square" rtlCol="0">
            <a:spAutoFit/>
          </a:bodyPr>
          <a:lstStyle/>
          <a:p>
            <a:r>
              <a:rPr lang="en-US" sz="1100" b="1" dirty="0">
                <a:latin typeface="Calibri" panose="020F0502020204030204" pitchFamily="34" charset="0"/>
                <a:cs typeface="Calibri" panose="020F0502020204030204" pitchFamily="34" charset="0"/>
              </a:rPr>
              <a:t>Data Collection</a:t>
            </a:r>
            <a:r>
              <a:rPr lang="en-US" sz="1100" dirty="0">
                <a:latin typeface="Calibri" panose="020F0502020204030204" pitchFamily="34" charset="0"/>
                <a:cs typeface="Calibri" panose="020F0502020204030204" pitchFamily="34" charset="0"/>
              </a:rPr>
              <a:t>: Collect 14 variables: 3 discrete, 11 continuous associated with ride preparation process.</a:t>
            </a:r>
          </a:p>
        </p:txBody>
      </p:sp>
      <p:sp>
        <p:nvSpPr>
          <p:cNvPr id="39" name="TextBox 38">
            <a:extLst>
              <a:ext uri="{FF2B5EF4-FFF2-40B4-BE49-F238E27FC236}">
                <a16:creationId xmlns:a16="http://schemas.microsoft.com/office/drawing/2014/main" id="{F1F5808C-1BBC-4ED3-9115-DE1B0688BDD8}"/>
              </a:ext>
            </a:extLst>
          </p:cNvPr>
          <p:cNvSpPr txBox="1"/>
          <p:nvPr/>
        </p:nvSpPr>
        <p:spPr>
          <a:xfrm>
            <a:off x="2132000" y="3952024"/>
            <a:ext cx="2108199" cy="600164"/>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Significant time being spent on a few tasks including </a:t>
            </a:r>
            <a:r>
              <a:rPr lang="en-US" sz="1100" dirty="0">
                <a:solidFill>
                  <a:srgbClr val="1529BB"/>
                </a:solidFill>
                <a:latin typeface="Calibri" panose="020F0502020204030204" pitchFamily="34" charset="0"/>
                <a:cs typeface="Calibri" panose="020F0502020204030204" pitchFamily="34" charset="0"/>
              </a:rPr>
              <a:t>bringing tack down</a:t>
            </a:r>
            <a:r>
              <a:rPr lang="en-US" sz="1100" dirty="0">
                <a:latin typeface="Calibri" panose="020F0502020204030204" pitchFamily="34" charset="0"/>
                <a:cs typeface="Calibri" panose="020F0502020204030204" pitchFamily="34" charset="0"/>
              </a:rPr>
              <a:t> and </a:t>
            </a:r>
            <a:r>
              <a:rPr lang="en-US" sz="1100" dirty="0">
                <a:solidFill>
                  <a:srgbClr val="1529BB"/>
                </a:solidFill>
                <a:latin typeface="Calibri" panose="020F0502020204030204" pitchFamily="34" charset="0"/>
                <a:cs typeface="Calibri" panose="020F0502020204030204" pitchFamily="34" charset="0"/>
              </a:rPr>
              <a:t>applying hoof oil</a:t>
            </a:r>
            <a:r>
              <a:rPr lang="en-US" sz="1100" dirty="0">
                <a:latin typeface="Calibri" panose="020F0502020204030204" pitchFamily="34" charset="0"/>
                <a:cs typeface="Calibri" panose="020F0502020204030204" pitchFamily="34" charset="0"/>
              </a:rPr>
              <a:t>. </a:t>
            </a:r>
          </a:p>
        </p:txBody>
      </p:sp>
      <p:sp>
        <p:nvSpPr>
          <p:cNvPr id="40" name="TextBox 39">
            <a:extLst>
              <a:ext uri="{FF2B5EF4-FFF2-40B4-BE49-F238E27FC236}">
                <a16:creationId xmlns:a16="http://schemas.microsoft.com/office/drawing/2014/main" id="{44CB4D3A-7E02-4FAD-8185-76CCE5D50EF4}"/>
              </a:ext>
            </a:extLst>
          </p:cNvPr>
          <p:cNvSpPr txBox="1"/>
          <p:nvPr/>
        </p:nvSpPr>
        <p:spPr>
          <a:xfrm>
            <a:off x="2154360" y="5867400"/>
            <a:ext cx="2108199" cy="769441"/>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Averaging about 52 minutes with deviations of 5 ½ minutes. Almost 23 minute range between minimum and maximum times.</a:t>
            </a:r>
          </a:p>
        </p:txBody>
      </p:sp>
      <p:pic>
        <p:nvPicPr>
          <p:cNvPr id="6" name="Picture 5">
            <a:extLst>
              <a:ext uri="{FF2B5EF4-FFF2-40B4-BE49-F238E27FC236}">
                <a16:creationId xmlns:a16="http://schemas.microsoft.com/office/drawing/2014/main" id="{122C05D7-2DDD-47F1-9196-E42ABF78E2B1}"/>
              </a:ext>
            </a:extLst>
          </p:cNvPr>
          <p:cNvPicPr>
            <a:picLocks noChangeAspect="1"/>
          </p:cNvPicPr>
          <p:nvPr/>
        </p:nvPicPr>
        <p:blipFill>
          <a:blip r:embed="rId4"/>
          <a:stretch>
            <a:fillRect/>
          </a:stretch>
        </p:blipFill>
        <p:spPr>
          <a:xfrm>
            <a:off x="2167403" y="2481635"/>
            <a:ext cx="2051279" cy="1083745"/>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74E9C1A3-4694-4908-8757-C924240B9144}"/>
              </a:ext>
            </a:extLst>
          </p:cNvPr>
          <p:cNvPicPr>
            <a:picLocks noChangeAspect="1"/>
          </p:cNvPicPr>
          <p:nvPr/>
        </p:nvPicPr>
        <p:blipFill>
          <a:blip r:embed="rId5"/>
          <a:stretch>
            <a:fillRect/>
          </a:stretch>
        </p:blipFill>
        <p:spPr>
          <a:xfrm>
            <a:off x="2199557" y="4574197"/>
            <a:ext cx="1971604" cy="1293203"/>
          </a:xfrm>
          <a:prstGeom prst="rect">
            <a:avLst/>
          </a:prstGeom>
          <a:effectLst>
            <a:outerShdw blurRad="50800" dist="38100" dir="2700000" algn="tl" rotWithShape="0">
              <a:prstClr val="black">
                <a:alpha val="40000"/>
              </a:prstClr>
            </a:outerShdw>
          </a:effectLst>
        </p:spPr>
      </p:pic>
      <p:sp>
        <p:nvSpPr>
          <p:cNvPr id="41" name="TextBox 40">
            <a:extLst>
              <a:ext uri="{FF2B5EF4-FFF2-40B4-BE49-F238E27FC236}">
                <a16:creationId xmlns:a16="http://schemas.microsoft.com/office/drawing/2014/main" id="{246A4AA3-82C4-4C11-86DE-D8C57CBAD487}"/>
              </a:ext>
            </a:extLst>
          </p:cNvPr>
          <p:cNvSpPr txBox="1"/>
          <p:nvPr/>
        </p:nvSpPr>
        <p:spPr>
          <a:xfrm>
            <a:off x="4269898" y="1733798"/>
            <a:ext cx="2207102" cy="1107996"/>
          </a:xfrm>
          <a:prstGeom prst="rect">
            <a:avLst/>
          </a:prstGeom>
          <a:noFill/>
        </p:spPr>
        <p:txBody>
          <a:bodyPr wrap="square" rtlCol="0">
            <a:spAutoFit/>
          </a:bodyPr>
          <a:lstStyle/>
          <a:p>
            <a:r>
              <a:rPr lang="en-US" sz="1100" b="1" dirty="0">
                <a:latin typeface="Calibri" panose="020F0502020204030204" pitchFamily="34" charset="0"/>
                <a:cs typeface="Calibri" panose="020F0502020204030204" pitchFamily="34" charset="0"/>
              </a:rPr>
              <a:t>Hypothesis Testing</a:t>
            </a:r>
            <a:r>
              <a:rPr lang="en-US" sz="1100" dirty="0">
                <a:latin typeface="Calibri" panose="020F0502020204030204" pitchFamily="34" charset="0"/>
                <a:cs typeface="Calibri" panose="020F0502020204030204" pitchFamily="34" charset="0"/>
              </a:rPr>
              <a:t>:</a:t>
            </a:r>
            <a:br>
              <a:rPr lang="en-US" sz="1100" dirty="0">
                <a:latin typeface="Calibri" panose="020F0502020204030204" pitchFamily="34" charset="0"/>
                <a:cs typeface="Calibri" panose="020F0502020204030204" pitchFamily="34" charset="0"/>
              </a:rPr>
            </a:br>
            <a:r>
              <a:rPr lang="en-US" sz="1100" dirty="0">
                <a:latin typeface="Calibri" panose="020F0502020204030204" pitchFamily="34" charset="0"/>
                <a:cs typeface="Calibri" panose="020F0502020204030204" pitchFamily="34" charset="0"/>
              </a:rPr>
              <a:t>H</a:t>
            </a:r>
            <a:r>
              <a:rPr lang="en-US" sz="1100" baseline="-25000" dirty="0">
                <a:latin typeface="Calibri" panose="020F0502020204030204" pitchFamily="34" charset="0"/>
                <a:cs typeface="Calibri" panose="020F0502020204030204" pitchFamily="34" charset="0"/>
              </a:rPr>
              <a:t>0</a:t>
            </a:r>
            <a:r>
              <a:rPr lang="en-US" sz="1100" dirty="0">
                <a:latin typeface="Calibri" panose="020F0502020204030204" pitchFamily="34" charset="0"/>
                <a:cs typeface="Calibri" panose="020F0502020204030204" pitchFamily="34" charset="0"/>
              </a:rPr>
              <a:t>: µ</a:t>
            </a:r>
            <a:r>
              <a:rPr lang="en-US" sz="1100" baseline="-25000" dirty="0">
                <a:latin typeface="Calibri" panose="020F0502020204030204" pitchFamily="34" charset="0"/>
                <a:cs typeface="Calibri" panose="020F0502020204030204" pitchFamily="34" charset="0"/>
              </a:rPr>
              <a:t>1 </a:t>
            </a:r>
            <a:r>
              <a:rPr lang="en-US" sz="1100" dirty="0">
                <a:latin typeface="Calibri" panose="020F0502020204030204" pitchFamily="34" charset="0"/>
                <a:cs typeface="Calibri" panose="020F0502020204030204" pitchFamily="34" charset="0"/>
              </a:rPr>
              <a:t>≤ µ</a:t>
            </a:r>
            <a:r>
              <a:rPr lang="en-US" sz="1100" baseline="-25000" dirty="0">
                <a:latin typeface="Calibri" panose="020F0502020204030204" pitchFamily="34" charset="0"/>
                <a:cs typeface="Calibri" panose="020F0502020204030204" pitchFamily="34" charset="0"/>
              </a:rPr>
              <a:t>2 , </a:t>
            </a:r>
            <a:r>
              <a:rPr lang="en-US" sz="1100" dirty="0">
                <a:latin typeface="Calibri" panose="020F0502020204030204" pitchFamily="34" charset="0"/>
                <a:cs typeface="Calibri" panose="020F0502020204030204" pitchFamily="34" charset="0"/>
              </a:rPr>
              <a:t>H</a:t>
            </a:r>
            <a:r>
              <a:rPr lang="en-US" sz="1100" baseline="-25000" dirty="0">
                <a:latin typeface="Calibri" panose="020F0502020204030204" pitchFamily="34" charset="0"/>
                <a:cs typeface="Calibri" panose="020F0502020204030204" pitchFamily="34" charset="0"/>
              </a:rPr>
              <a:t>a</a:t>
            </a:r>
            <a:r>
              <a:rPr lang="en-US" sz="1100" dirty="0">
                <a:latin typeface="Calibri" panose="020F0502020204030204" pitchFamily="34" charset="0"/>
                <a:cs typeface="Calibri" panose="020F0502020204030204" pitchFamily="34" charset="0"/>
              </a:rPr>
              <a:t>:</a:t>
            </a:r>
            <a:r>
              <a:rPr lang="en-US" sz="1100" baseline="-250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µ</a:t>
            </a:r>
            <a:r>
              <a:rPr lang="en-US" sz="1100" baseline="-25000" dirty="0">
                <a:latin typeface="Calibri" panose="020F0502020204030204" pitchFamily="34" charset="0"/>
                <a:cs typeface="Calibri" panose="020F0502020204030204" pitchFamily="34" charset="0"/>
              </a:rPr>
              <a:t>1 </a:t>
            </a:r>
            <a:r>
              <a:rPr lang="en-US" sz="1100" dirty="0">
                <a:latin typeface="Calibri" panose="020F0502020204030204" pitchFamily="34" charset="0"/>
                <a:cs typeface="Calibri" panose="020F0502020204030204" pitchFamily="34" charset="0"/>
              </a:rPr>
              <a:t>&gt; µ</a:t>
            </a:r>
            <a:r>
              <a:rPr lang="en-US" sz="1100" baseline="-25000" dirty="0">
                <a:latin typeface="Calibri" panose="020F0502020204030204" pitchFamily="34" charset="0"/>
                <a:cs typeface="Calibri" panose="020F0502020204030204" pitchFamily="34" charset="0"/>
              </a:rPr>
              <a:t>2 </a:t>
            </a:r>
            <a:r>
              <a:rPr lang="en-US" sz="1100" dirty="0">
                <a:latin typeface="Calibri" panose="020F0502020204030204" pitchFamily="34" charset="0"/>
                <a:cs typeface="Calibri" panose="020F0502020204030204" pitchFamily="34" charset="0"/>
              </a:rPr>
              <a:t> </a:t>
            </a:r>
          </a:p>
          <a:p>
            <a:r>
              <a:rPr lang="en-US" sz="1100" dirty="0">
                <a:latin typeface="Calibri" panose="020F0502020204030204" pitchFamily="34" charset="0"/>
                <a:cs typeface="Calibri" panose="020F0502020204030204" pitchFamily="34" charset="0"/>
              </a:rPr>
              <a:t>P = 0.00000000384 </a:t>
            </a:r>
          </a:p>
          <a:p>
            <a:r>
              <a:rPr lang="en-US" sz="1100" b="1" dirty="0">
                <a:solidFill>
                  <a:srgbClr val="0316A1"/>
                </a:solidFill>
                <a:latin typeface="Calibri" panose="020F0502020204030204" pitchFamily="34" charset="0"/>
                <a:cs typeface="Calibri" panose="020F0502020204030204" pitchFamily="34" charset="0"/>
              </a:rPr>
              <a:t>So, since p &lt; </a:t>
            </a:r>
            <a:r>
              <a:rPr lang="el-GR" sz="1100" b="1" dirty="0">
                <a:solidFill>
                  <a:srgbClr val="0316A1"/>
                </a:solidFill>
                <a:latin typeface="Calibri" panose="020F0502020204030204" pitchFamily="34" charset="0"/>
                <a:cs typeface="Calibri" panose="020F0502020204030204" pitchFamily="34" charset="0"/>
              </a:rPr>
              <a:t>α</a:t>
            </a:r>
            <a:r>
              <a:rPr lang="en-US" sz="1100" b="1" dirty="0">
                <a:solidFill>
                  <a:srgbClr val="0316A1"/>
                </a:solidFill>
                <a:latin typeface="Calibri" panose="020F0502020204030204" pitchFamily="34" charset="0"/>
                <a:cs typeface="Calibri" panose="020F0502020204030204" pitchFamily="34" charset="0"/>
              </a:rPr>
              <a:t> = 0.05, then we reject H</a:t>
            </a:r>
            <a:r>
              <a:rPr lang="en-US" sz="1100" b="1" baseline="-25000" dirty="0">
                <a:solidFill>
                  <a:srgbClr val="0316A1"/>
                </a:solidFill>
                <a:latin typeface="Calibri" panose="020F0502020204030204" pitchFamily="34" charset="0"/>
                <a:cs typeface="Calibri" panose="020F0502020204030204" pitchFamily="34" charset="0"/>
              </a:rPr>
              <a:t>0</a:t>
            </a:r>
            <a:r>
              <a:rPr lang="en-US" sz="1100" b="1" dirty="0">
                <a:solidFill>
                  <a:srgbClr val="0316A1"/>
                </a:solidFill>
                <a:latin typeface="Calibri" panose="020F0502020204030204" pitchFamily="34" charset="0"/>
                <a:cs typeface="Calibri" panose="020F0502020204030204" pitchFamily="34" charset="0"/>
              </a:rPr>
              <a:t> and conclude that there was process improvement.</a:t>
            </a:r>
          </a:p>
        </p:txBody>
      </p:sp>
      <p:sp>
        <p:nvSpPr>
          <p:cNvPr id="42" name="TextBox 41">
            <a:extLst>
              <a:ext uri="{FF2B5EF4-FFF2-40B4-BE49-F238E27FC236}">
                <a16:creationId xmlns:a16="http://schemas.microsoft.com/office/drawing/2014/main" id="{7AA2623C-AAEB-4E50-88EB-01E5D1874A47}"/>
              </a:ext>
            </a:extLst>
          </p:cNvPr>
          <p:cNvSpPr txBox="1"/>
          <p:nvPr/>
        </p:nvSpPr>
        <p:spPr>
          <a:xfrm>
            <a:off x="4250401" y="2823730"/>
            <a:ext cx="2108199" cy="1107996"/>
          </a:xfrm>
          <a:prstGeom prst="rect">
            <a:avLst/>
          </a:prstGeom>
          <a:noFill/>
        </p:spPr>
        <p:txBody>
          <a:bodyPr wrap="square" rtlCol="0">
            <a:spAutoFit/>
          </a:bodyPr>
          <a:lstStyle/>
          <a:p>
            <a:r>
              <a:rPr lang="en-US" sz="1100" b="1" dirty="0">
                <a:latin typeface="Calibri" panose="020F0502020204030204" pitchFamily="34" charset="0"/>
                <a:cs typeface="Calibri" panose="020F0502020204030204" pitchFamily="34" charset="0"/>
              </a:rPr>
              <a:t>Multiple Linear Regression Analysis</a:t>
            </a:r>
            <a:r>
              <a:rPr lang="en-US" sz="1100" dirty="0">
                <a:latin typeface="Calibri" panose="020F0502020204030204" pitchFamily="34" charset="0"/>
                <a:cs typeface="Calibri" panose="020F0502020204030204" pitchFamily="34" charset="0"/>
              </a:rPr>
              <a:t>: In executing several iterations, it was clear that 3 or 4 input variables had direct correlation to my total time for preparation.</a:t>
            </a:r>
          </a:p>
        </p:txBody>
      </p:sp>
      <p:sp>
        <p:nvSpPr>
          <p:cNvPr id="43" name="TextBox 42">
            <a:extLst>
              <a:ext uri="{FF2B5EF4-FFF2-40B4-BE49-F238E27FC236}">
                <a16:creationId xmlns:a16="http://schemas.microsoft.com/office/drawing/2014/main" id="{DB1F0E4C-257C-4EA3-9BDD-0A3F3750C9DE}"/>
              </a:ext>
            </a:extLst>
          </p:cNvPr>
          <p:cNvSpPr txBox="1"/>
          <p:nvPr/>
        </p:nvSpPr>
        <p:spPr>
          <a:xfrm>
            <a:off x="7674169" y="3469407"/>
            <a:ext cx="1394617" cy="307777"/>
          </a:xfrm>
          <a:prstGeom prst="rect">
            <a:avLst/>
          </a:prstGeom>
          <a:solidFill>
            <a:schemeClr val="bg1"/>
          </a:solidFill>
          <a:ln w="15875">
            <a:solidFill>
              <a:srgbClr val="1529BB"/>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rgbClr val="0316A1"/>
                </a:solidFill>
                <a:latin typeface="Calibri" panose="020F0502020204030204" pitchFamily="34" charset="0"/>
                <a:cs typeface="Calibri" panose="020F0502020204030204" pitchFamily="34" charset="0"/>
              </a:rPr>
              <a:t>SQL After: 2.5</a:t>
            </a:r>
          </a:p>
        </p:txBody>
      </p:sp>
      <p:pic>
        <p:nvPicPr>
          <p:cNvPr id="44" name="Picture 43">
            <a:extLst>
              <a:ext uri="{FF2B5EF4-FFF2-40B4-BE49-F238E27FC236}">
                <a16:creationId xmlns:a16="http://schemas.microsoft.com/office/drawing/2014/main" id="{D498201E-14B0-4E4F-B40B-F39355088A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5215" y="1715244"/>
            <a:ext cx="1183571" cy="1407445"/>
          </a:xfrm>
          <a:prstGeom prst="rect">
            <a:avLst/>
          </a:prstGeom>
          <a:effectLst>
            <a:outerShdw blurRad="50800" dist="38100" dir="2700000" algn="tl" rotWithShape="0">
              <a:prstClr val="black">
                <a:alpha val="40000"/>
              </a:prstClr>
            </a:outerShdw>
          </a:effectLst>
        </p:spPr>
      </p:pic>
      <p:pic>
        <p:nvPicPr>
          <p:cNvPr id="45" name="Picture 44">
            <a:extLst>
              <a:ext uri="{FF2B5EF4-FFF2-40B4-BE49-F238E27FC236}">
                <a16:creationId xmlns:a16="http://schemas.microsoft.com/office/drawing/2014/main" id="{B6DDE474-468B-4863-92E1-66AC79FCACD3}"/>
              </a:ext>
            </a:extLst>
          </p:cNvPr>
          <p:cNvPicPr>
            <a:picLocks noChangeAspect="1"/>
          </p:cNvPicPr>
          <p:nvPr/>
        </p:nvPicPr>
        <p:blipFill>
          <a:blip r:embed="rId7"/>
          <a:stretch>
            <a:fillRect/>
          </a:stretch>
        </p:blipFill>
        <p:spPr>
          <a:xfrm>
            <a:off x="4310320" y="4455520"/>
            <a:ext cx="2039160" cy="1189921"/>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ED5C42ED-0D29-4DB6-94AA-94879A657CA1}"/>
              </a:ext>
            </a:extLst>
          </p:cNvPr>
          <p:cNvSpPr/>
          <p:nvPr/>
        </p:nvSpPr>
        <p:spPr>
          <a:xfrm>
            <a:off x="4288803" y="3838526"/>
            <a:ext cx="2134443" cy="600164"/>
          </a:xfrm>
          <a:prstGeom prst="rect">
            <a:avLst/>
          </a:prstGeom>
        </p:spPr>
        <p:txBody>
          <a:bodyPr wrap="square">
            <a:spAutoFit/>
          </a:bodyPr>
          <a:lstStyle/>
          <a:p>
            <a:pPr marL="171450" indent="-171450">
              <a:buFont typeface="Arial" panose="020B0604020202020204" pitchFamily="34" charset="0"/>
              <a:buChar char="•"/>
            </a:pPr>
            <a:r>
              <a:rPr lang="en-US" sz="1100" i="1" dirty="0">
                <a:latin typeface="Calibri" panose="020F0502020204030204" pitchFamily="34" charset="0"/>
                <a:cs typeface="Calibri" panose="020F0502020204030204" pitchFamily="34" charset="0"/>
              </a:rPr>
              <a:t>x4</a:t>
            </a:r>
            <a:r>
              <a:rPr lang="en-US" sz="1100" dirty="0">
                <a:latin typeface="Calibri" panose="020F0502020204030204" pitchFamily="34" charset="0"/>
                <a:cs typeface="Calibri" panose="020F0502020204030204" pitchFamily="34" charset="0"/>
              </a:rPr>
              <a:t> – Bring tack down</a:t>
            </a:r>
          </a:p>
          <a:p>
            <a:pPr marL="171450" indent="-171450">
              <a:buFont typeface="Arial" panose="020B0604020202020204" pitchFamily="34" charset="0"/>
              <a:buChar char="•"/>
            </a:pPr>
            <a:r>
              <a:rPr lang="en-US" sz="1100" i="1" dirty="0">
                <a:latin typeface="Calibri" panose="020F0502020204030204" pitchFamily="34" charset="0"/>
                <a:cs typeface="Calibri" panose="020F0502020204030204" pitchFamily="34" charset="0"/>
              </a:rPr>
              <a:t>x5</a:t>
            </a:r>
            <a:r>
              <a:rPr lang="en-US" sz="1100" dirty="0">
                <a:latin typeface="Calibri" panose="020F0502020204030204" pitchFamily="34" charset="0"/>
                <a:cs typeface="Calibri" panose="020F0502020204030204" pitchFamily="34" charset="0"/>
              </a:rPr>
              <a:t> – Get horse from paddock</a:t>
            </a:r>
          </a:p>
          <a:p>
            <a:pPr marL="171450" indent="-171450">
              <a:buFont typeface="Arial" panose="020B0604020202020204" pitchFamily="34" charset="0"/>
              <a:buChar char="•"/>
            </a:pPr>
            <a:r>
              <a:rPr lang="en-US" sz="1100" i="1" dirty="0">
                <a:latin typeface="Calibri" panose="020F0502020204030204" pitchFamily="34" charset="0"/>
                <a:cs typeface="Calibri" panose="020F0502020204030204" pitchFamily="34" charset="0"/>
              </a:rPr>
              <a:t>x12</a:t>
            </a:r>
            <a:r>
              <a:rPr lang="en-US" sz="1100" dirty="0">
                <a:latin typeface="Calibri" panose="020F0502020204030204" pitchFamily="34" charset="0"/>
                <a:cs typeface="Calibri" panose="020F0502020204030204" pitchFamily="34" charset="0"/>
              </a:rPr>
              <a:t> – Apply hoof oil</a:t>
            </a:r>
          </a:p>
        </p:txBody>
      </p:sp>
      <p:sp>
        <p:nvSpPr>
          <p:cNvPr id="8" name="Rectangle 7">
            <a:extLst>
              <a:ext uri="{FF2B5EF4-FFF2-40B4-BE49-F238E27FC236}">
                <a16:creationId xmlns:a16="http://schemas.microsoft.com/office/drawing/2014/main" id="{D3B481AB-40B6-4062-9467-56C3A5A1E08E}"/>
              </a:ext>
            </a:extLst>
          </p:cNvPr>
          <p:cNvSpPr/>
          <p:nvPr/>
        </p:nvSpPr>
        <p:spPr>
          <a:xfrm>
            <a:off x="4292855" y="5684866"/>
            <a:ext cx="2089505" cy="969496"/>
          </a:xfrm>
          <a:prstGeom prst="rect">
            <a:avLst/>
          </a:prstGeom>
        </p:spPr>
        <p:txBody>
          <a:bodyPr wrap="square">
            <a:spAutoFit/>
          </a:bodyPr>
          <a:lstStyle/>
          <a:p>
            <a:r>
              <a:rPr lang="en-US" sz="1100" dirty="0">
                <a:latin typeface="Calibri" panose="020F0502020204030204" pitchFamily="34" charset="0"/>
                <a:cs typeface="Calibri" panose="020F0502020204030204" pitchFamily="34" charset="0"/>
              </a:rPr>
              <a:t>Chi-Squared Test (for α = 0.05, </a:t>
            </a:r>
            <a:br>
              <a:rPr lang="en-US" sz="1100" dirty="0">
                <a:latin typeface="Calibri" panose="020F0502020204030204" pitchFamily="34" charset="0"/>
                <a:cs typeface="Calibri" panose="020F0502020204030204" pitchFamily="34" charset="0"/>
              </a:rPr>
            </a:br>
            <a:r>
              <a:rPr lang="en-US" sz="1100" b="1" i="1" dirty="0">
                <a:solidFill>
                  <a:srgbClr val="1529BB"/>
                </a:solidFill>
                <a:latin typeface="Calibri" panose="020F0502020204030204" pitchFamily="34" charset="0"/>
                <a:cs typeface="Calibri" panose="020F0502020204030204" pitchFamily="34" charset="0"/>
              </a:rPr>
              <a:t>p</a:t>
            </a:r>
            <a:r>
              <a:rPr lang="en-US" sz="1100" b="1" dirty="0">
                <a:solidFill>
                  <a:srgbClr val="1529BB"/>
                </a:solidFill>
                <a:latin typeface="Calibri" panose="020F0502020204030204" pitchFamily="34" charset="0"/>
                <a:cs typeface="Calibri" panose="020F0502020204030204" pitchFamily="34" charset="0"/>
              </a:rPr>
              <a:t> = 0.149072804) </a:t>
            </a:r>
            <a:r>
              <a:rPr lang="en-US" sz="1100" dirty="0">
                <a:latin typeface="Calibri" panose="020F0502020204030204" pitchFamily="34" charset="0"/>
                <a:cs typeface="Calibri" panose="020F0502020204030204" pitchFamily="34" charset="0"/>
              </a:rPr>
              <a:t>did not prove relationship between horse being outside (in paddock) and total preparation time.</a:t>
            </a:r>
          </a:p>
        </p:txBody>
      </p:sp>
      <p:sp>
        <p:nvSpPr>
          <p:cNvPr id="50" name="Rectangle 49">
            <a:extLst>
              <a:ext uri="{FF2B5EF4-FFF2-40B4-BE49-F238E27FC236}">
                <a16:creationId xmlns:a16="http://schemas.microsoft.com/office/drawing/2014/main" id="{52E85B8D-27C5-41F3-9B10-F782C75E1770}"/>
              </a:ext>
            </a:extLst>
          </p:cNvPr>
          <p:cNvSpPr/>
          <p:nvPr/>
        </p:nvSpPr>
        <p:spPr>
          <a:xfrm>
            <a:off x="6494657" y="1618589"/>
            <a:ext cx="1379023" cy="2292935"/>
          </a:xfrm>
          <a:prstGeom prst="rect">
            <a:avLst/>
          </a:prstGeom>
        </p:spPr>
        <p:txBody>
          <a:bodyPr wrap="square">
            <a:spAutoFit/>
          </a:bodyPr>
          <a:lstStyle/>
          <a:p>
            <a:r>
              <a:rPr lang="en-US" sz="1100" b="1" dirty="0">
                <a:latin typeface="Calibri" panose="020F0502020204030204" pitchFamily="34" charset="0"/>
                <a:cs typeface="Calibri" panose="020F0502020204030204" pitchFamily="34" charset="0"/>
              </a:rPr>
              <a:t>Improvements Made:</a:t>
            </a:r>
            <a:br>
              <a:rPr lang="en-US" sz="1100" b="1" dirty="0">
                <a:latin typeface="Calibri" panose="020F0502020204030204" pitchFamily="34" charset="0"/>
                <a:cs typeface="Calibri" panose="020F0502020204030204" pitchFamily="34" charset="0"/>
              </a:rPr>
            </a:br>
            <a:r>
              <a:rPr lang="en-US" sz="1100" dirty="0">
                <a:latin typeface="Calibri" panose="020F0502020204030204" pitchFamily="34" charset="0"/>
                <a:cs typeface="Calibri" panose="020F0502020204030204" pitchFamily="34" charset="0"/>
              </a:rPr>
              <a:t>Three improvements were made in my process:</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Put ½ of my tack in my car</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Had someone bring horse inside</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Applied hoof oil after I rode, so removed from the process</a:t>
            </a:r>
          </a:p>
        </p:txBody>
      </p:sp>
      <p:sp>
        <p:nvSpPr>
          <p:cNvPr id="51" name="Rectangle 50">
            <a:extLst>
              <a:ext uri="{FF2B5EF4-FFF2-40B4-BE49-F238E27FC236}">
                <a16:creationId xmlns:a16="http://schemas.microsoft.com/office/drawing/2014/main" id="{6223D0FF-F732-4643-AEC4-69722C7DAC68}"/>
              </a:ext>
            </a:extLst>
          </p:cNvPr>
          <p:cNvSpPr/>
          <p:nvPr/>
        </p:nvSpPr>
        <p:spPr>
          <a:xfrm>
            <a:off x="6444241" y="4080330"/>
            <a:ext cx="2676226" cy="769441"/>
          </a:xfrm>
          <a:prstGeom prst="rect">
            <a:avLst/>
          </a:prstGeom>
        </p:spPr>
        <p:txBody>
          <a:bodyPr wrap="square">
            <a:spAutoFit/>
          </a:bodyPr>
          <a:lstStyle/>
          <a:p>
            <a:r>
              <a:rPr lang="en-US" sz="1100" dirty="0">
                <a:latin typeface="Calibri" panose="020F0502020204030204" pitchFamily="34" charset="0"/>
                <a:cs typeface="Calibri" panose="020F0502020204030204" pitchFamily="34" charset="0"/>
              </a:rPr>
              <a:t>My </a:t>
            </a:r>
            <a:r>
              <a:rPr lang="en-US" sz="1100" dirty="0" err="1">
                <a:latin typeface="Calibri" panose="020F0502020204030204" pitchFamily="34" charset="0"/>
                <a:cs typeface="Calibri" panose="020F0502020204030204" pitchFamily="34" charset="0"/>
              </a:rPr>
              <a:t>xMR</a:t>
            </a:r>
            <a:r>
              <a:rPr lang="en-US" sz="1100" dirty="0">
                <a:latin typeface="Calibri" panose="020F0502020204030204" pitchFamily="34" charset="0"/>
                <a:cs typeface="Calibri" panose="020F0502020204030204" pitchFamily="34" charset="0"/>
              </a:rPr>
              <a:t> and </a:t>
            </a:r>
            <a:r>
              <a:rPr lang="en-US" sz="1100" dirty="0" err="1">
                <a:latin typeface="Calibri" panose="020F0502020204030204" pitchFamily="34" charset="0"/>
                <a:cs typeface="Calibri" panose="020F0502020204030204" pitchFamily="34" charset="0"/>
              </a:rPr>
              <a:t>iMR</a:t>
            </a:r>
            <a:r>
              <a:rPr lang="en-US" sz="1100" dirty="0">
                <a:latin typeface="Calibri" panose="020F0502020204030204" pitchFamily="34" charset="0"/>
                <a:cs typeface="Calibri" panose="020F0502020204030204" pitchFamily="34" charset="0"/>
              </a:rPr>
              <a:t> charts showed that my process is under control; however on day 5 of my pre-improved process, there was an issue with control.</a:t>
            </a:r>
          </a:p>
        </p:txBody>
      </p:sp>
      <p:pic>
        <p:nvPicPr>
          <p:cNvPr id="52" name="Picture 51">
            <a:extLst>
              <a:ext uri="{FF2B5EF4-FFF2-40B4-BE49-F238E27FC236}">
                <a16:creationId xmlns:a16="http://schemas.microsoft.com/office/drawing/2014/main" id="{998E32E9-4F42-468C-82CA-E6B10F7A5F6C}"/>
              </a:ext>
            </a:extLst>
          </p:cNvPr>
          <p:cNvPicPr>
            <a:picLocks noChangeAspect="1"/>
          </p:cNvPicPr>
          <p:nvPr/>
        </p:nvPicPr>
        <p:blipFill>
          <a:blip r:embed="rId8"/>
          <a:stretch>
            <a:fillRect/>
          </a:stretch>
        </p:blipFill>
        <p:spPr>
          <a:xfrm>
            <a:off x="7634808" y="4751865"/>
            <a:ext cx="1397077" cy="705674"/>
          </a:xfrm>
          <a:prstGeom prst="rect">
            <a:avLst/>
          </a:prstGeom>
          <a:effectLst>
            <a:outerShdw blurRad="50800" dist="38100" dir="2700000" algn="tl" rotWithShape="0">
              <a:prstClr val="black">
                <a:alpha val="40000"/>
              </a:prstClr>
            </a:outerShdw>
          </a:effectLst>
        </p:spPr>
      </p:pic>
      <p:pic>
        <p:nvPicPr>
          <p:cNvPr id="53" name="Picture 52">
            <a:extLst>
              <a:ext uri="{FF2B5EF4-FFF2-40B4-BE49-F238E27FC236}">
                <a16:creationId xmlns:a16="http://schemas.microsoft.com/office/drawing/2014/main" id="{1B94F1D7-8050-45C8-B72D-E78B7046C5DF}"/>
              </a:ext>
            </a:extLst>
          </p:cNvPr>
          <p:cNvPicPr>
            <a:picLocks noChangeAspect="1"/>
          </p:cNvPicPr>
          <p:nvPr/>
        </p:nvPicPr>
        <p:blipFill>
          <a:blip r:embed="rId9"/>
          <a:stretch>
            <a:fillRect/>
          </a:stretch>
        </p:blipFill>
        <p:spPr>
          <a:xfrm>
            <a:off x="7634808" y="5542442"/>
            <a:ext cx="1397077" cy="793359"/>
          </a:xfrm>
          <a:prstGeom prst="rect">
            <a:avLst/>
          </a:prstGeom>
          <a:effectLst>
            <a:outerShdw blurRad="50800" dist="38100" dir="2700000" algn="tl" rotWithShape="0">
              <a:prstClr val="black">
                <a:alpha val="40000"/>
              </a:prstClr>
            </a:outerShdw>
          </a:effectLst>
        </p:spPr>
      </p:pic>
      <p:sp>
        <p:nvSpPr>
          <p:cNvPr id="54" name="Rectangle 53">
            <a:extLst>
              <a:ext uri="{FF2B5EF4-FFF2-40B4-BE49-F238E27FC236}">
                <a16:creationId xmlns:a16="http://schemas.microsoft.com/office/drawing/2014/main" id="{487192BD-4DCA-4CED-A0F9-E1437AFF49F5}"/>
              </a:ext>
            </a:extLst>
          </p:cNvPr>
          <p:cNvSpPr/>
          <p:nvPr/>
        </p:nvSpPr>
        <p:spPr>
          <a:xfrm>
            <a:off x="6451027" y="4773001"/>
            <a:ext cx="1183781" cy="1615827"/>
          </a:xfrm>
          <a:prstGeom prst="rect">
            <a:avLst/>
          </a:prstGeom>
        </p:spPr>
        <p:txBody>
          <a:bodyPr wrap="square">
            <a:spAutoFit/>
          </a:bodyPr>
          <a:lstStyle/>
          <a:p>
            <a:r>
              <a:rPr lang="en-US" sz="1100" dirty="0">
                <a:latin typeface="Calibri" panose="020F0502020204030204" pitchFamily="34" charset="0"/>
                <a:cs typeface="Calibri" panose="020F0502020204030204" pitchFamily="34" charset="0"/>
              </a:rPr>
              <a:t>Reviewing day 5 (10/14/2018), I found that I took much longer than normal to bring my tack down, get the horse from his paddock and to tack up.</a:t>
            </a:r>
          </a:p>
        </p:txBody>
      </p:sp>
      <p:sp>
        <p:nvSpPr>
          <p:cNvPr id="55" name="Rectangle 54">
            <a:extLst>
              <a:ext uri="{FF2B5EF4-FFF2-40B4-BE49-F238E27FC236}">
                <a16:creationId xmlns:a16="http://schemas.microsoft.com/office/drawing/2014/main" id="{4CFFDFD2-76D4-43CC-86AB-6C9BCDE2A938}"/>
              </a:ext>
            </a:extLst>
          </p:cNvPr>
          <p:cNvSpPr/>
          <p:nvPr/>
        </p:nvSpPr>
        <p:spPr>
          <a:xfrm>
            <a:off x="6444241" y="6335044"/>
            <a:ext cx="2676226" cy="261610"/>
          </a:xfrm>
          <a:prstGeom prst="rect">
            <a:avLst/>
          </a:prstGeom>
        </p:spPr>
        <p:txBody>
          <a:bodyPr wrap="square">
            <a:spAutoFit/>
          </a:bodyPr>
          <a:lstStyle/>
          <a:p>
            <a:r>
              <a:rPr lang="en-US" sz="1100" dirty="0">
                <a:solidFill>
                  <a:srgbClr val="1529BB"/>
                </a:solidFill>
                <a:latin typeface="Calibri" panose="020F0502020204030204" pitchFamily="34" charset="0"/>
                <a:cs typeface="Calibri" panose="020F0502020204030204" pitchFamily="34" charset="0"/>
              </a:rPr>
              <a:t>Continue to monitor process for control.</a:t>
            </a:r>
          </a:p>
        </p:txBody>
      </p:sp>
      <p:pic>
        <p:nvPicPr>
          <p:cNvPr id="56" name="Picture 55">
            <a:extLst>
              <a:ext uri="{FF2B5EF4-FFF2-40B4-BE49-F238E27FC236}">
                <a16:creationId xmlns:a16="http://schemas.microsoft.com/office/drawing/2014/main" id="{E7494D21-0A5E-43E5-AF22-4FE2F07E31B9}"/>
              </a:ext>
            </a:extLst>
          </p:cNvPr>
          <p:cNvPicPr>
            <a:picLocks noChangeAspect="1"/>
          </p:cNvPicPr>
          <p:nvPr/>
        </p:nvPicPr>
        <p:blipFill>
          <a:blip r:embed="rId10"/>
          <a:stretch>
            <a:fillRect/>
          </a:stretch>
        </p:blipFill>
        <p:spPr>
          <a:xfrm>
            <a:off x="7818786" y="3190889"/>
            <a:ext cx="1105381" cy="226030"/>
          </a:xfrm>
          <a:prstGeom prst="rect">
            <a:avLst/>
          </a:prstGeom>
          <a:effectLst>
            <a:outerShdw blurRad="50800" dist="38100" dir="2700000" algn="tl" rotWithShape="0">
              <a:prstClr val="black">
                <a:alpha val="40000"/>
              </a:prstClr>
            </a:outerShdw>
          </a:effectLst>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64E3-2005-4D0E-9EBC-79A478AB4909}"/>
              </a:ext>
            </a:extLst>
          </p:cNvPr>
          <p:cNvSpPr>
            <a:spLocks noGrp="1"/>
          </p:cNvSpPr>
          <p:nvPr>
            <p:ph type="title"/>
          </p:nvPr>
        </p:nvSpPr>
        <p:spPr/>
        <p:txBody>
          <a:bodyPr/>
          <a:lstStyle/>
          <a:p>
            <a:r>
              <a:rPr lang="en-US" dirty="0"/>
              <a:t>Confidence Interval and Sample Size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7742B2D-AC57-43C4-8EFA-17D92FAF7ACE}"/>
                  </a:ext>
                </a:extLst>
              </p:cNvPr>
              <p:cNvSpPr txBox="1"/>
              <p:nvPr/>
            </p:nvSpPr>
            <p:spPr>
              <a:xfrm>
                <a:off x="4667005" y="2082477"/>
                <a:ext cx="4494426" cy="2492990"/>
              </a:xfrm>
              <a:prstGeom prst="rect">
                <a:avLst/>
              </a:prstGeom>
              <a:noFill/>
            </p:spPr>
            <p:txBody>
              <a:bodyPr wrap="square" rtlCol="0">
                <a:spAutoFit/>
              </a:bodyPr>
              <a:lstStyle/>
              <a:p>
                <a:r>
                  <a:rPr lang="en-US" sz="1300" b="1" dirty="0">
                    <a:latin typeface="Calibri" panose="020F0502020204030204" pitchFamily="34" charset="0"/>
                    <a:cs typeface="Calibri" panose="020F0502020204030204" pitchFamily="34" charset="0"/>
                  </a:rPr>
                  <a:t>The Right Sample Size</a:t>
                </a:r>
              </a:p>
              <a:p>
                <a:r>
                  <a:rPr lang="en-US" sz="1300" dirty="0">
                    <a:latin typeface="Calibri" panose="020F0502020204030204" pitchFamily="34" charset="0"/>
                    <a:cs typeface="Calibri" panose="020F0502020204030204" pitchFamily="34" charset="0"/>
                  </a:rPr>
                  <a:t>Unfortunately, we can not always be assured that we can obtain the correct sample size for our analysis – especially with the constraints of a semester window and, in my case, the death of a parent which had me out of town much of the semester reducing my ability to collect samples.</a:t>
                </a:r>
              </a:p>
              <a:p>
                <a:endParaRPr lang="en-US" sz="1300" dirty="0">
                  <a:latin typeface="Calibri" panose="020F0502020204030204" pitchFamily="34" charset="0"/>
                  <a:cs typeface="Calibri" panose="020F0502020204030204" pitchFamily="34" charset="0"/>
                </a:endParaRPr>
              </a:p>
              <a:p>
                <a:r>
                  <a:rPr lang="en-US" sz="1300" dirty="0">
                    <a:latin typeface="Calibri" panose="020F0502020204030204" pitchFamily="34" charset="0"/>
                    <a:cs typeface="Calibri" panose="020F0502020204030204" pitchFamily="34" charset="0"/>
                  </a:rPr>
                  <a:t>To determine the proper sample size for my analysis – I used this information:</a:t>
                </a:r>
              </a:p>
              <a:p>
                <a:pPr marL="285750" indent="-285750">
                  <a:buFont typeface="Arial" panose="020B0604020202020204" pitchFamily="34" charset="0"/>
                  <a:buChar char="•"/>
                </a:pPr>
                <a:r>
                  <a:rPr lang="en-US" sz="1300" dirty="0">
                    <a:latin typeface="Calibri" panose="020F0502020204030204" pitchFamily="34" charset="0"/>
                    <a:cs typeface="Calibri" panose="020F0502020204030204" pitchFamily="34" charset="0"/>
                  </a:rPr>
                  <a:t>95% confidence means </a:t>
                </a:r>
                <a:r>
                  <a:rPr lang="en-US" sz="1300" i="1" dirty="0">
                    <a:latin typeface="Calibri" panose="020F0502020204030204" pitchFamily="34" charset="0"/>
                    <a:cs typeface="Calibri" panose="020F0502020204030204" pitchFamily="34" charset="0"/>
                  </a:rPr>
                  <a:t>z*</a:t>
                </a:r>
                <a:r>
                  <a:rPr lang="en-US" sz="1300" dirty="0">
                    <a:latin typeface="Calibri" panose="020F0502020204030204" pitchFamily="34" charset="0"/>
                    <a:cs typeface="Calibri" panose="020F0502020204030204" pitchFamily="34" charset="0"/>
                  </a:rPr>
                  <a:t> = 1.96</a:t>
                </a:r>
              </a:p>
              <a:p>
                <a:pPr marL="285750" indent="-285750">
                  <a:buFont typeface="Arial" panose="020B0604020202020204" pitchFamily="34" charset="0"/>
                  <a:buChar char="•"/>
                </a:pPr>
                <a:r>
                  <a:rPr lang="en-US" sz="1300" i="1" dirty="0">
                    <a:latin typeface="Calibri" panose="020F0502020204030204" pitchFamily="34" charset="0"/>
                    <a:cs typeface="Calibri" panose="020F0502020204030204" pitchFamily="34" charset="0"/>
                  </a:rPr>
                  <a:t>E</a:t>
                </a:r>
                <a:r>
                  <a:rPr lang="en-US" sz="1300" dirty="0">
                    <a:latin typeface="Calibri" panose="020F0502020204030204" pitchFamily="34" charset="0"/>
                    <a:cs typeface="Calibri" panose="020F0502020204030204" pitchFamily="34" charset="0"/>
                  </a:rPr>
                  <a:t> = 2 minutes</a:t>
                </a:r>
                <a:endParaRPr lang="en-US" sz="1300"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acc>
                      <m:accPr>
                        <m:chr m:val="̂"/>
                        <m:ctrlPr>
                          <a:rPr lang="en-US" sz="1300" i="1" dirty="0" smtClean="0">
                            <a:latin typeface="Cambria Math" panose="02040503050406030204" pitchFamily="18" charset="0"/>
                          </a:rPr>
                        </m:ctrlPr>
                      </m:accPr>
                      <m:e>
                        <m:r>
                          <a:rPr lang="en-US" sz="1300" i="1" dirty="0" smtClean="0">
                            <a:latin typeface="Cambria Math" panose="02040503050406030204" pitchFamily="18" charset="0"/>
                          </a:rPr>
                          <m:t>𝜎</m:t>
                        </m:r>
                      </m:e>
                    </m:acc>
                  </m:oMath>
                </a14:m>
                <a:r>
                  <a:rPr lang="en-US" sz="1300" dirty="0">
                    <a:latin typeface="Calibri" panose="020F0502020204030204" pitchFamily="34" charset="0"/>
                    <a:cs typeface="Calibri" panose="020F0502020204030204" pitchFamily="34" charset="0"/>
                  </a:rPr>
                  <a:t> = estimated to be 5 minutes</a:t>
                </a:r>
              </a:p>
            </p:txBody>
          </p:sp>
        </mc:Choice>
        <mc:Fallback xmlns="">
          <p:sp>
            <p:nvSpPr>
              <p:cNvPr id="3" name="TextBox 2">
                <a:extLst>
                  <a:ext uri="{FF2B5EF4-FFF2-40B4-BE49-F238E27FC236}">
                    <a16:creationId xmlns:a16="http://schemas.microsoft.com/office/drawing/2014/main" id="{57742B2D-AC57-43C4-8EFA-17D92FAF7ACE}"/>
                  </a:ext>
                </a:extLst>
              </p:cNvPr>
              <p:cNvSpPr txBox="1">
                <a:spLocks noRot="1" noChangeAspect="1" noMove="1" noResize="1" noEditPoints="1" noAdjustHandles="1" noChangeArrowheads="1" noChangeShapeType="1" noTextEdit="1"/>
              </p:cNvSpPr>
              <p:nvPr/>
            </p:nvSpPr>
            <p:spPr>
              <a:xfrm>
                <a:off x="4667005" y="2082477"/>
                <a:ext cx="4494426" cy="2492990"/>
              </a:xfrm>
              <a:prstGeom prst="rect">
                <a:avLst/>
              </a:prstGeom>
              <a:blipFill>
                <a:blip r:embed="rId3"/>
                <a:stretch>
                  <a:fillRect l="-271" t="-244" b="-122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0BA62741-A4A7-4D78-9837-3636802701FA}"/>
              </a:ext>
            </a:extLst>
          </p:cNvPr>
          <p:cNvSpPr txBox="1"/>
          <p:nvPr/>
        </p:nvSpPr>
        <p:spPr>
          <a:xfrm>
            <a:off x="124820" y="835477"/>
            <a:ext cx="4447179" cy="4293483"/>
          </a:xfrm>
          <a:prstGeom prst="rect">
            <a:avLst/>
          </a:prstGeom>
          <a:noFill/>
        </p:spPr>
        <p:txBody>
          <a:bodyPr wrap="square" rtlCol="0">
            <a:spAutoFit/>
          </a:bodyPr>
          <a:lstStyle/>
          <a:p>
            <a:r>
              <a:rPr lang="en-US" sz="1300" b="1" dirty="0">
                <a:latin typeface="Calibri" panose="020F0502020204030204" pitchFamily="34" charset="0"/>
                <a:cs typeface="Calibri" panose="020F0502020204030204" pitchFamily="34" charset="0"/>
              </a:rPr>
              <a:t>Confidence Interval for the µ </a:t>
            </a:r>
          </a:p>
          <a:p>
            <a:r>
              <a:rPr lang="en-US" sz="1300" dirty="0">
                <a:latin typeface="Calibri" panose="020F0502020204030204" pitchFamily="34" charset="0"/>
                <a:cs typeface="Calibri" panose="020F0502020204030204" pitchFamily="34" charset="0"/>
              </a:rPr>
              <a:t>Unfortunately, we can not always be assured that we can obtain the correct sample size for our analysis – especially with the constraints of a semester window and, in my case, the death of a parent which had me out of town much of the semester reducing my ability to collect samples.</a:t>
            </a:r>
          </a:p>
          <a:p>
            <a:endParaRPr lang="en-US" sz="1300" dirty="0">
              <a:latin typeface="Calibri" panose="020F0502020204030204" pitchFamily="34" charset="0"/>
              <a:cs typeface="Calibri" panose="020F0502020204030204" pitchFamily="34" charset="0"/>
            </a:endParaRPr>
          </a:p>
          <a:p>
            <a:r>
              <a:rPr lang="en-US" sz="1300" dirty="0">
                <a:latin typeface="Calibri" panose="020F0502020204030204" pitchFamily="34" charset="0"/>
                <a:cs typeface="Calibri" panose="020F0502020204030204" pitchFamily="34" charset="0"/>
              </a:rPr>
              <a:t>To determine the proper sample size for my analysis,  I used this information:</a:t>
            </a:r>
          </a:p>
          <a:p>
            <a:pPr marL="285750" indent="-285750">
              <a:buFont typeface="Arial" panose="020B0604020202020204" pitchFamily="34" charset="0"/>
              <a:buChar char="•"/>
            </a:pPr>
            <a:r>
              <a:rPr lang="en-US" sz="1300" i="1" dirty="0">
                <a:latin typeface="Calibri" panose="020F0502020204030204" pitchFamily="34" charset="0"/>
                <a:cs typeface="Calibri" panose="020F0502020204030204" pitchFamily="34" charset="0"/>
              </a:rPr>
              <a:t>n</a:t>
            </a:r>
            <a:r>
              <a:rPr lang="en-US" sz="1300" dirty="0">
                <a:latin typeface="Calibri" panose="020F0502020204030204" pitchFamily="34" charset="0"/>
                <a:cs typeface="Calibri" panose="020F0502020204030204" pitchFamily="34" charset="0"/>
              </a:rPr>
              <a:t> = 17</a:t>
            </a:r>
          </a:p>
          <a:p>
            <a:pPr marL="285750" indent="-285750">
              <a:buFont typeface="Arial" panose="020B0604020202020204" pitchFamily="34" charset="0"/>
              <a:buChar char="•"/>
            </a:pPr>
            <a:r>
              <a:rPr lang="en-US" sz="1300" i="1" dirty="0">
                <a:latin typeface="Calibri" panose="020F0502020204030204" pitchFamily="34" charset="0"/>
                <a:cs typeface="Calibri" panose="020F0502020204030204" pitchFamily="34" charset="0"/>
              </a:rPr>
              <a:t>x̅</a:t>
            </a:r>
            <a:r>
              <a:rPr lang="en-US" sz="1300" dirty="0">
                <a:latin typeface="Calibri" panose="020F0502020204030204" pitchFamily="34" charset="0"/>
                <a:cs typeface="Calibri" panose="020F0502020204030204" pitchFamily="34" charset="0"/>
              </a:rPr>
              <a:t> = 52.2059</a:t>
            </a:r>
          </a:p>
          <a:p>
            <a:pPr marL="285750" indent="-285750">
              <a:buFont typeface="Arial" panose="020B0604020202020204" pitchFamily="34" charset="0"/>
              <a:buChar char="•"/>
            </a:pPr>
            <a:r>
              <a:rPr lang="en-US" sz="1300" i="1" dirty="0">
                <a:latin typeface="Calibri" panose="020F0502020204030204" pitchFamily="34" charset="0"/>
                <a:cs typeface="Calibri" panose="020F0502020204030204" pitchFamily="34" charset="0"/>
              </a:rPr>
              <a:t>s</a:t>
            </a:r>
            <a:r>
              <a:rPr lang="en-US" sz="1300" dirty="0">
                <a:latin typeface="Calibri" panose="020F0502020204030204" pitchFamily="34" charset="0"/>
                <a:cs typeface="Calibri" panose="020F0502020204030204" pitchFamily="34" charset="0"/>
              </a:rPr>
              <a:t> = 5.6480</a:t>
            </a:r>
          </a:p>
          <a:p>
            <a:pPr marL="285750" indent="-285750">
              <a:buFont typeface="Arial" panose="020B0604020202020204" pitchFamily="34" charset="0"/>
              <a:buChar char="•"/>
            </a:pPr>
            <a:r>
              <a:rPr lang="el-GR" sz="1300" dirty="0">
                <a:latin typeface="Calibri" panose="020F0502020204030204" pitchFamily="34" charset="0"/>
                <a:cs typeface="Calibri" panose="020F0502020204030204" pitchFamily="34" charset="0"/>
              </a:rPr>
              <a:t>α</a:t>
            </a:r>
            <a:r>
              <a:rPr lang="en-US" sz="1300" dirty="0">
                <a:latin typeface="Calibri" panose="020F0502020204030204" pitchFamily="34" charset="0"/>
                <a:cs typeface="Calibri" panose="020F0502020204030204" pitchFamily="34" charset="0"/>
              </a:rPr>
              <a:t> = 0.05, 95% confidence (</a:t>
            </a:r>
            <a:r>
              <a:rPr lang="en-US" sz="1300" i="1" dirty="0">
                <a:latin typeface="Calibri" panose="020F0502020204030204" pitchFamily="34" charset="0"/>
                <a:cs typeface="Calibri" panose="020F0502020204030204" pitchFamily="34" charset="0"/>
              </a:rPr>
              <a:t>p</a:t>
            </a:r>
            <a:r>
              <a:rPr lang="en-US" sz="1300" dirty="0">
                <a:latin typeface="Calibri" panose="020F0502020204030204" pitchFamily="34" charset="0"/>
                <a:cs typeface="Calibri" panose="020F0502020204030204" pitchFamily="34" charset="0"/>
              </a:rPr>
              <a:t> = 0.95)</a:t>
            </a:r>
          </a:p>
          <a:p>
            <a:r>
              <a:rPr lang="en-US" sz="1300" dirty="0">
                <a:latin typeface="Calibri" panose="020F0502020204030204" pitchFamily="34" charset="0"/>
                <a:cs typeface="Calibri" panose="020F0502020204030204" pitchFamily="34" charset="0"/>
              </a:rPr>
              <a:t>This information would then imply </a:t>
            </a:r>
            <a:br>
              <a:rPr lang="en-US" sz="1300" dirty="0">
                <a:latin typeface="Calibri" panose="020F0502020204030204" pitchFamily="34" charset="0"/>
                <a:cs typeface="Calibri" panose="020F0502020204030204" pitchFamily="34" charset="0"/>
              </a:rPr>
            </a:br>
            <a:r>
              <a:rPr lang="en-US" sz="1300" dirty="0">
                <a:latin typeface="Calibri" panose="020F0502020204030204" pitchFamily="34" charset="0"/>
                <a:cs typeface="Calibri" panose="020F0502020204030204" pitchFamily="34" charset="0"/>
              </a:rPr>
              <a:t>that my degrees of freedom (</a:t>
            </a:r>
            <a:r>
              <a:rPr lang="en-US" sz="1300" i="1" dirty="0">
                <a:latin typeface="Calibri" panose="020F0502020204030204" pitchFamily="34" charset="0"/>
                <a:cs typeface="Calibri" panose="020F0502020204030204" pitchFamily="34" charset="0"/>
              </a:rPr>
              <a:t>df</a:t>
            </a:r>
            <a:r>
              <a:rPr lang="en-US" sz="1300" dirty="0">
                <a:latin typeface="Calibri" panose="020F0502020204030204" pitchFamily="34" charset="0"/>
                <a:cs typeface="Calibri" panose="020F0502020204030204" pitchFamily="34" charset="0"/>
              </a:rPr>
              <a:t>)</a:t>
            </a:r>
            <a:br>
              <a:rPr lang="en-US" sz="1300" dirty="0">
                <a:latin typeface="Calibri" panose="020F0502020204030204" pitchFamily="34" charset="0"/>
                <a:cs typeface="Calibri" panose="020F0502020204030204" pitchFamily="34" charset="0"/>
              </a:rPr>
            </a:br>
            <a:r>
              <a:rPr lang="en-US" sz="1300" dirty="0">
                <a:latin typeface="Calibri" panose="020F0502020204030204" pitchFamily="34" charset="0"/>
                <a:cs typeface="Calibri" panose="020F0502020204030204" pitchFamily="34" charset="0"/>
              </a:rPr>
              <a:t>is 16 (or </a:t>
            </a:r>
            <a:r>
              <a:rPr lang="en-US" sz="1300" i="1" dirty="0">
                <a:latin typeface="Calibri" panose="020F0502020204030204" pitchFamily="34" charset="0"/>
                <a:cs typeface="Calibri" panose="020F0502020204030204" pitchFamily="34" charset="0"/>
              </a:rPr>
              <a:t>n</a:t>
            </a:r>
            <a:r>
              <a:rPr lang="en-US" sz="1300" dirty="0">
                <a:latin typeface="Calibri" panose="020F0502020204030204" pitchFamily="34" charset="0"/>
                <a:cs typeface="Calibri" panose="020F0502020204030204" pitchFamily="34" charset="0"/>
              </a:rPr>
              <a:t> – 1). Using Table D</a:t>
            </a:r>
            <a:br>
              <a:rPr lang="en-US" sz="1300" dirty="0">
                <a:latin typeface="Calibri" panose="020F0502020204030204" pitchFamily="34" charset="0"/>
                <a:cs typeface="Calibri" panose="020F0502020204030204" pitchFamily="34" charset="0"/>
              </a:rPr>
            </a:br>
            <a:r>
              <a:rPr lang="en-US" sz="1300" dirty="0">
                <a:latin typeface="Calibri" panose="020F0502020204030204" pitchFamily="34" charset="0"/>
                <a:cs typeface="Calibri" panose="020F0502020204030204" pitchFamily="34" charset="0"/>
              </a:rPr>
              <a:t>(page T-11), my </a:t>
            </a:r>
            <a:r>
              <a:rPr lang="en-US" sz="1300" i="1" dirty="0">
                <a:latin typeface="Calibri" panose="020F0502020204030204" pitchFamily="34" charset="0"/>
                <a:cs typeface="Calibri" panose="020F0502020204030204" pitchFamily="34" charset="0"/>
              </a:rPr>
              <a:t>t </a:t>
            </a:r>
            <a:r>
              <a:rPr lang="en-US" sz="1300" dirty="0">
                <a:latin typeface="Calibri" panose="020F0502020204030204" pitchFamily="34" charset="0"/>
                <a:cs typeface="Calibri" panose="020F0502020204030204" pitchFamily="34" charset="0"/>
              </a:rPr>
              <a:t>statistic = 2.120.</a:t>
            </a:r>
          </a:p>
          <a:p>
            <a:endParaRPr lang="en-US" sz="1300" dirty="0">
              <a:latin typeface="Calibri" panose="020F0502020204030204" pitchFamily="34" charset="0"/>
              <a:cs typeface="Calibri" panose="020F0502020204030204" pitchFamily="34" charset="0"/>
            </a:endParaRPr>
          </a:p>
          <a:p>
            <a:r>
              <a:rPr lang="en-US" sz="1300" dirty="0">
                <a:latin typeface="Calibri" panose="020F0502020204030204" pitchFamily="34" charset="0"/>
                <a:cs typeface="Calibri" panose="020F0502020204030204" pitchFamily="34" charset="0"/>
              </a:rPr>
              <a:t>That means that my Upper Limit and</a:t>
            </a:r>
            <a:br>
              <a:rPr lang="en-US" sz="1300" dirty="0">
                <a:latin typeface="Calibri" panose="020F0502020204030204" pitchFamily="34" charset="0"/>
                <a:cs typeface="Calibri" panose="020F0502020204030204" pitchFamily="34" charset="0"/>
              </a:rPr>
            </a:br>
            <a:r>
              <a:rPr lang="en-US" sz="1300" dirty="0">
                <a:latin typeface="Calibri" panose="020F0502020204030204" pitchFamily="34" charset="0"/>
                <a:cs typeface="Calibri" panose="020F0502020204030204" pitchFamily="34" charset="0"/>
              </a:rPr>
              <a:t>Lower Limits are as follows:</a:t>
            </a:r>
          </a:p>
          <a:p>
            <a:pPr marL="285750" indent="-285750">
              <a:buFont typeface="Arial" panose="020B0604020202020204" pitchFamily="34" charset="0"/>
              <a:buChar char="•"/>
            </a:pPr>
            <a:endParaRPr lang="en-US" sz="1300" i="1"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FB137D3-3945-48B3-86F4-3807297D4DC2}"/>
              </a:ext>
            </a:extLst>
          </p:cNvPr>
          <p:cNvPicPr>
            <a:picLocks noChangeAspect="1"/>
          </p:cNvPicPr>
          <p:nvPr/>
        </p:nvPicPr>
        <p:blipFill>
          <a:blip r:embed="rId4"/>
          <a:stretch>
            <a:fillRect/>
          </a:stretch>
        </p:blipFill>
        <p:spPr>
          <a:xfrm>
            <a:off x="3010072" y="2765585"/>
            <a:ext cx="1466925" cy="2476627"/>
          </a:xfrm>
          <a:prstGeom prst="rect">
            <a:avLst/>
          </a:prstGeom>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680D652-8162-485C-828C-237F0EC1B895}"/>
                  </a:ext>
                </a:extLst>
              </p:cNvPr>
              <p:cNvSpPr txBox="1"/>
              <p:nvPr/>
            </p:nvSpPr>
            <p:spPr>
              <a:xfrm>
                <a:off x="-82615" y="4956636"/>
                <a:ext cx="1466925" cy="3507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𝑈</m:t>
                      </m:r>
                      <m:r>
                        <a:rPr lang="en-US" sz="1200" i="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panose="02040503050406030204" pitchFamily="18" charset="0"/>
                            </a:rPr>
                            <m:t>𝑥</m:t>
                          </m:r>
                        </m:e>
                      </m:acc>
                      <m:r>
                        <a:rPr lang="en-US" sz="1200" i="0">
                          <a:latin typeface="Cambria Math" panose="02040503050406030204" pitchFamily="18" charset="0"/>
                        </a:rPr>
                        <m:t>+</m:t>
                      </m:r>
                      <m:r>
                        <a:rPr lang="en-US" sz="1200" i="1">
                          <a:latin typeface="Cambria Math" panose="02040503050406030204" pitchFamily="18" charset="0"/>
                        </a:rPr>
                        <m:t>𝑡</m:t>
                      </m:r>
                      <m:f>
                        <m:fPr>
                          <m:ctrlPr>
                            <a:rPr lang="en-US" sz="1200" i="1">
                              <a:latin typeface="Cambria Math" panose="02040503050406030204" pitchFamily="18" charset="0"/>
                            </a:rPr>
                          </m:ctrlPr>
                        </m:fPr>
                        <m:num>
                          <m:r>
                            <a:rPr lang="en-US" sz="1200" i="1">
                              <a:latin typeface="Cambria Math" panose="02040503050406030204" pitchFamily="18" charset="0"/>
                            </a:rPr>
                            <m:t>𝑠</m:t>
                          </m:r>
                        </m:num>
                        <m:den>
                          <m:rad>
                            <m:radPr>
                              <m:degHide m:val="on"/>
                              <m:ctrlPr>
                                <a:rPr lang="en-US" sz="1200" i="1">
                                  <a:latin typeface="Cambria Math" panose="02040503050406030204" pitchFamily="18" charset="0"/>
                                </a:rPr>
                              </m:ctrlPr>
                            </m:radPr>
                            <m:deg/>
                            <m:e>
                              <m:r>
                                <a:rPr lang="en-US" sz="1200" i="1">
                                  <a:latin typeface="Cambria Math" panose="02040503050406030204" pitchFamily="18" charset="0"/>
                                </a:rPr>
                                <m:t>𝑛</m:t>
                              </m:r>
                            </m:e>
                          </m:rad>
                        </m:den>
                      </m:f>
                    </m:oMath>
                  </m:oMathPara>
                </a14:m>
                <a:endParaRPr lang="en-US" sz="1200" dirty="0"/>
              </a:p>
            </p:txBody>
          </p:sp>
        </mc:Choice>
        <mc:Fallback xmlns="">
          <p:sp>
            <p:nvSpPr>
              <p:cNvPr id="8" name="TextBox 7">
                <a:extLst>
                  <a:ext uri="{FF2B5EF4-FFF2-40B4-BE49-F238E27FC236}">
                    <a16:creationId xmlns:a16="http://schemas.microsoft.com/office/drawing/2014/main" id="{4680D652-8162-485C-828C-237F0EC1B895}"/>
                  </a:ext>
                </a:extLst>
              </p:cNvPr>
              <p:cNvSpPr txBox="1">
                <a:spLocks noRot="1" noChangeAspect="1" noMove="1" noResize="1" noEditPoints="1" noAdjustHandles="1" noChangeArrowheads="1" noChangeShapeType="1" noTextEdit="1"/>
              </p:cNvSpPr>
              <p:nvPr/>
            </p:nvSpPr>
            <p:spPr>
              <a:xfrm>
                <a:off x="-82615" y="4956636"/>
                <a:ext cx="1466925" cy="350737"/>
              </a:xfrm>
              <a:prstGeom prst="rect">
                <a:avLst/>
              </a:prstGeom>
              <a:blipFill>
                <a:blip r:embed="rId5"/>
                <a:stretch>
                  <a:fillRect b="-17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0FF4170-B003-41A7-9196-3F66E2B5D3BD}"/>
                  </a:ext>
                </a:extLst>
              </p:cNvPr>
              <p:cNvSpPr txBox="1"/>
              <p:nvPr/>
            </p:nvSpPr>
            <p:spPr>
              <a:xfrm>
                <a:off x="1030409" y="4956636"/>
                <a:ext cx="1466925" cy="3507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𝐿</m:t>
                      </m:r>
                      <m:r>
                        <a:rPr lang="en-US" sz="1200" i="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panose="02040503050406030204" pitchFamily="18" charset="0"/>
                            </a:rPr>
                            <m:t>𝑥</m:t>
                          </m:r>
                        </m:e>
                      </m:acc>
                      <m:r>
                        <a:rPr lang="en-US" sz="1200" b="0" i="1" smtClean="0">
                          <a:latin typeface="Cambria Math" panose="02040503050406030204" pitchFamily="18" charset="0"/>
                        </a:rPr>
                        <m:t>−</m:t>
                      </m:r>
                      <m:r>
                        <a:rPr lang="en-US" sz="1200" i="1">
                          <a:latin typeface="Cambria Math" panose="02040503050406030204" pitchFamily="18" charset="0"/>
                        </a:rPr>
                        <m:t>𝑡</m:t>
                      </m:r>
                      <m:f>
                        <m:fPr>
                          <m:ctrlPr>
                            <a:rPr lang="en-US" sz="1200" i="1">
                              <a:latin typeface="Cambria Math" panose="02040503050406030204" pitchFamily="18" charset="0"/>
                            </a:rPr>
                          </m:ctrlPr>
                        </m:fPr>
                        <m:num>
                          <m:r>
                            <a:rPr lang="en-US" sz="1200" i="1">
                              <a:latin typeface="Cambria Math" panose="02040503050406030204" pitchFamily="18" charset="0"/>
                            </a:rPr>
                            <m:t>𝑠</m:t>
                          </m:r>
                        </m:num>
                        <m:den>
                          <m:rad>
                            <m:radPr>
                              <m:degHide m:val="on"/>
                              <m:ctrlPr>
                                <a:rPr lang="en-US" sz="1200" i="1">
                                  <a:latin typeface="Cambria Math" panose="02040503050406030204" pitchFamily="18" charset="0"/>
                                </a:rPr>
                              </m:ctrlPr>
                            </m:radPr>
                            <m:deg/>
                            <m:e>
                              <m:r>
                                <a:rPr lang="en-US" sz="1200" i="1">
                                  <a:latin typeface="Cambria Math" panose="02040503050406030204" pitchFamily="18" charset="0"/>
                                </a:rPr>
                                <m:t>𝑛</m:t>
                              </m:r>
                            </m:e>
                          </m:rad>
                        </m:den>
                      </m:f>
                    </m:oMath>
                  </m:oMathPara>
                </a14:m>
                <a:endParaRPr lang="en-US" sz="1200" dirty="0"/>
              </a:p>
            </p:txBody>
          </p:sp>
        </mc:Choice>
        <mc:Fallback xmlns="">
          <p:sp>
            <p:nvSpPr>
              <p:cNvPr id="9" name="TextBox 8">
                <a:extLst>
                  <a:ext uri="{FF2B5EF4-FFF2-40B4-BE49-F238E27FC236}">
                    <a16:creationId xmlns:a16="http://schemas.microsoft.com/office/drawing/2014/main" id="{F0FF4170-B003-41A7-9196-3F66E2B5D3BD}"/>
                  </a:ext>
                </a:extLst>
              </p:cNvPr>
              <p:cNvSpPr txBox="1">
                <a:spLocks noRot="1" noChangeAspect="1" noMove="1" noResize="1" noEditPoints="1" noAdjustHandles="1" noChangeArrowheads="1" noChangeShapeType="1" noTextEdit="1"/>
              </p:cNvSpPr>
              <p:nvPr/>
            </p:nvSpPr>
            <p:spPr>
              <a:xfrm>
                <a:off x="1030409" y="4956636"/>
                <a:ext cx="1466925" cy="350737"/>
              </a:xfrm>
              <a:prstGeom prst="rect">
                <a:avLst/>
              </a:prstGeom>
              <a:blipFill>
                <a:blip r:embed="rId6"/>
                <a:stretch>
                  <a:fillRect b="-17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93B8AEF-A782-41C3-9254-9E618C51BC27}"/>
                  </a:ext>
                </a:extLst>
              </p:cNvPr>
              <p:cNvSpPr txBox="1"/>
              <p:nvPr/>
            </p:nvSpPr>
            <p:spPr>
              <a:xfrm>
                <a:off x="268974" y="6159497"/>
                <a:ext cx="2796509" cy="275332"/>
              </a:xfrm>
              <a:prstGeom prst="rect">
                <a:avLst/>
              </a:prstGeom>
              <a:noFill/>
            </p:spPr>
            <p:txBody>
              <a:bodyPr wrap="square" lIns="0" tIns="0" rIns="0" bIns="0" rtlCol="0">
                <a:spAutoFit/>
              </a:bodyPr>
              <a:lstStyle/>
              <a:p>
                <a14:m>
                  <m:oMath xmlns:m="http://schemas.openxmlformats.org/officeDocument/2006/math">
                    <m:r>
                      <a:rPr lang="en-US" sz="1200" i="1" smtClean="0">
                        <a:latin typeface="Cambria Math" panose="02040503050406030204" pitchFamily="18" charset="0"/>
                      </a:rPr>
                      <m:t>𝑈</m:t>
                    </m:r>
                    <m:r>
                      <a:rPr lang="en-US" sz="1200" i="0">
                        <a:latin typeface="Cambria Math" panose="02040503050406030204" pitchFamily="18" charset="0"/>
                      </a:rPr>
                      <m:t>=</m:t>
                    </m:r>
                    <m:r>
                      <a:rPr lang="en-US" sz="1200" b="0" i="1" smtClean="0">
                        <a:latin typeface="Cambria Math" panose="02040503050406030204" pitchFamily="18" charset="0"/>
                      </a:rPr>
                      <m:t>52.2059</m:t>
                    </m:r>
                    <m:r>
                      <a:rPr lang="en-US" sz="1200" i="0">
                        <a:latin typeface="Cambria Math" panose="02040503050406030204" pitchFamily="18" charset="0"/>
                      </a:rPr>
                      <m:t>+</m:t>
                    </m:r>
                    <m:r>
                      <a:rPr lang="en-US" sz="1200" b="0" i="1" smtClean="0">
                        <a:latin typeface="Cambria Math" panose="02040503050406030204" pitchFamily="18" charset="0"/>
                      </a:rPr>
                      <m:t>2.120</m:t>
                    </m:r>
                    <m:f>
                      <m:fPr>
                        <m:ctrlPr>
                          <a:rPr lang="en-US" sz="1200" i="1">
                            <a:latin typeface="Cambria Math" panose="02040503050406030204" pitchFamily="18" charset="0"/>
                          </a:rPr>
                        </m:ctrlPr>
                      </m:fPr>
                      <m:num>
                        <m:r>
                          <a:rPr lang="en-US" sz="1200" b="0" i="1" smtClean="0">
                            <a:latin typeface="Cambria Math" panose="02040503050406030204" pitchFamily="18" charset="0"/>
                          </a:rPr>
                          <m:t>5.6480</m:t>
                        </m:r>
                      </m:num>
                      <m:den>
                        <m:rad>
                          <m:radPr>
                            <m:degHide m:val="on"/>
                            <m:ctrlPr>
                              <a:rPr lang="en-US" sz="1200" i="1">
                                <a:latin typeface="Cambria Math" panose="02040503050406030204" pitchFamily="18" charset="0"/>
                              </a:rPr>
                            </m:ctrlPr>
                          </m:radPr>
                          <m:deg/>
                          <m:e>
                            <m:r>
                              <a:rPr lang="en-US" sz="1200" b="0" i="1" smtClean="0">
                                <a:latin typeface="Cambria Math" panose="02040503050406030204" pitchFamily="18" charset="0"/>
                              </a:rPr>
                              <m:t>17</m:t>
                            </m:r>
                          </m:e>
                        </m:rad>
                      </m:den>
                    </m:f>
                  </m:oMath>
                </a14:m>
                <a:r>
                  <a:rPr lang="en-US" sz="1200" dirty="0"/>
                  <a:t> = 55.10996</a:t>
                </a:r>
              </a:p>
            </p:txBody>
          </p:sp>
        </mc:Choice>
        <mc:Fallback xmlns="">
          <p:sp>
            <p:nvSpPr>
              <p:cNvPr id="10" name="TextBox 9">
                <a:extLst>
                  <a:ext uri="{FF2B5EF4-FFF2-40B4-BE49-F238E27FC236}">
                    <a16:creationId xmlns:a16="http://schemas.microsoft.com/office/drawing/2014/main" id="{293B8AEF-A782-41C3-9254-9E618C51BC27}"/>
                  </a:ext>
                </a:extLst>
              </p:cNvPr>
              <p:cNvSpPr txBox="1">
                <a:spLocks noRot="1" noChangeAspect="1" noMove="1" noResize="1" noEditPoints="1" noAdjustHandles="1" noChangeArrowheads="1" noChangeShapeType="1" noTextEdit="1"/>
              </p:cNvSpPr>
              <p:nvPr/>
            </p:nvSpPr>
            <p:spPr>
              <a:xfrm>
                <a:off x="268974" y="6159497"/>
                <a:ext cx="2796509" cy="275332"/>
              </a:xfrm>
              <a:prstGeom prst="rect">
                <a:avLst/>
              </a:prstGeom>
              <a:blipFill>
                <a:blip r:embed="rId7"/>
                <a:stretch>
                  <a:fillRect l="-1961" t="-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1CADCD-7786-4104-9C95-0A9B40159BE8}"/>
                  </a:ext>
                </a:extLst>
              </p:cNvPr>
              <p:cNvSpPr txBox="1"/>
              <p:nvPr/>
            </p:nvSpPr>
            <p:spPr>
              <a:xfrm>
                <a:off x="268973" y="5842483"/>
                <a:ext cx="2796509" cy="275332"/>
              </a:xfrm>
              <a:prstGeom prst="rect">
                <a:avLst/>
              </a:prstGeom>
              <a:noFill/>
            </p:spPr>
            <p:txBody>
              <a:bodyPr wrap="square" lIns="0" tIns="0" rIns="0" bIns="0" rtlCol="0">
                <a:spAutoFit/>
              </a:bodyPr>
              <a:lstStyle/>
              <a:p>
                <a14:m>
                  <m:oMath xmlns:m="http://schemas.openxmlformats.org/officeDocument/2006/math">
                    <m:r>
                      <a:rPr lang="en-US" sz="1200" b="0" i="1" smtClean="0">
                        <a:latin typeface="Cambria Math" panose="02040503050406030204" pitchFamily="18" charset="0"/>
                      </a:rPr>
                      <m:t>𝐿</m:t>
                    </m:r>
                    <m:r>
                      <a:rPr lang="en-US" sz="1200" i="0">
                        <a:latin typeface="Cambria Math" panose="02040503050406030204" pitchFamily="18" charset="0"/>
                      </a:rPr>
                      <m:t>=</m:t>
                    </m:r>
                    <m:r>
                      <a:rPr lang="en-US" sz="1200" b="0" i="1" smtClean="0">
                        <a:latin typeface="Cambria Math" panose="02040503050406030204" pitchFamily="18" charset="0"/>
                      </a:rPr>
                      <m:t>52.2059</m:t>
                    </m:r>
                    <m:r>
                      <a:rPr lang="en-US" sz="1200" b="0" i="0" smtClean="0">
                        <a:latin typeface="Cambria Math" panose="02040503050406030204" pitchFamily="18" charset="0"/>
                      </a:rPr>
                      <m:t>−</m:t>
                    </m:r>
                    <m:r>
                      <a:rPr lang="en-US" sz="1200" b="0" i="1" smtClean="0">
                        <a:latin typeface="Cambria Math" panose="02040503050406030204" pitchFamily="18" charset="0"/>
                      </a:rPr>
                      <m:t>2.120</m:t>
                    </m:r>
                    <m:f>
                      <m:fPr>
                        <m:ctrlPr>
                          <a:rPr lang="en-US" sz="1200" i="1">
                            <a:latin typeface="Cambria Math" panose="02040503050406030204" pitchFamily="18" charset="0"/>
                          </a:rPr>
                        </m:ctrlPr>
                      </m:fPr>
                      <m:num>
                        <m:r>
                          <a:rPr lang="en-US" sz="1200" b="0" i="1" smtClean="0">
                            <a:latin typeface="Cambria Math" panose="02040503050406030204" pitchFamily="18" charset="0"/>
                          </a:rPr>
                          <m:t>5.6480</m:t>
                        </m:r>
                      </m:num>
                      <m:den>
                        <m:rad>
                          <m:radPr>
                            <m:degHide m:val="on"/>
                            <m:ctrlPr>
                              <a:rPr lang="en-US" sz="1200" i="1">
                                <a:latin typeface="Cambria Math" panose="02040503050406030204" pitchFamily="18" charset="0"/>
                              </a:rPr>
                            </m:ctrlPr>
                          </m:radPr>
                          <m:deg/>
                          <m:e>
                            <m:r>
                              <a:rPr lang="en-US" sz="1200" b="0" i="1" smtClean="0">
                                <a:latin typeface="Cambria Math" panose="02040503050406030204" pitchFamily="18" charset="0"/>
                              </a:rPr>
                              <m:t>17</m:t>
                            </m:r>
                          </m:e>
                        </m:rad>
                      </m:den>
                    </m:f>
                  </m:oMath>
                </a14:m>
                <a:r>
                  <a:rPr lang="en-US" sz="1200" dirty="0"/>
                  <a:t> = 49.04063</a:t>
                </a:r>
              </a:p>
            </p:txBody>
          </p:sp>
        </mc:Choice>
        <mc:Fallback xmlns="">
          <p:sp>
            <p:nvSpPr>
              <p:cNvPr id="11" name="TextBox 10">
                <a:extLst>
                  <a:ext uri="{FF2B5EF4-FFF2-40B4-BE49-F238E27FC236}">
                    <a16:creationId xmlns:a16="http://schemas.microsoft.com/office/drawing/2014/main" id="{241CADCD-7786-4104-9C95-0A9B40159BE8}"/>
                  </a:ext>
                </a:extLst>
              </p:cNvPr>
              <p:cNvSpPr txBox="1">
                <a:spLocks noRot="1" noChangeAspect="1" noMove="1" noResize="1" noEditPoints="1" noAdjustHandles="1" noChangeArrowheads="1" noChangeShapeType="1" noTextEdit="1"/>
              </p:cNvSpPr>
              <p:nvPr/>
            </p:nvSpPr>
            <p:spPr>
              <a:xfrm>
                <a:off x="268973" y="5842483"/>
                <a:ext cx="2796509" cy="275332"/>
              </a:xfrm>
              <a:prstGeom prst="rect">
                <a:avLst/>
              </a:prstGeom>
              <a:blipFill>
                <a:blip r:embed="rId8"/>
                <a:stretch>
                  <a:fillRect l="-1961" t="-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917E4C9-3424-4E6D-BBB7-C982E614A74B}"/>
                  </a:ext>
                </a:extLst>
              </p:cNvPr>
              <p:cNvSpPr txBox="1"/>
              <p:nvPr/>
            </p:nvSpPr>
            <p:spPr>
              <a:xfrm>
                <a:off x="268973" y="5478585"/>
                <a:ext cx="4285595" cy="275332"/>
              </a:xfrm>
              <a:prstGeom prst="rect">
                <a:avLst/>
              </a:prstGeom>
              <a:noFill/>
            </p:spPr>
            <p:txBody>
              <a:bodyPr wrap="square" lIns="0" tIns="0" rIns="0" bIns="0" rtlCol="0">
                <a:spAutoFit/>
              </a:bodyPr>
              <a:lstStyle/>
              <a:p>
                <a14:m>
                  <m:oMath xmlns:m="http://schemas.openxmlformats.org/officeDocument/2006/math">
                    <m:r>
                      <a:rPr lang="en-US" sz="1200" b="0" i="1" smtClean="0">
                        <a:latin typeface="Cambria Math" panose="02040503050406030204" pitchFamily="18" charset="0"/>
                      </a:rPr>
                      <m:t>𝐸</m:t>
                    </m:r>
                    <m:r>
                      <a:rPr lang="en-US" sz="1200" i="0">
                        <a:latin typeface="Cambria Math" panose="02040503050406030204" pitchFamily="18" charset="0"/>
                      </a:rPr>
                      <m:t>=</m:t>
                    </m:r>
                    <m:r>
                      <a:rPr lang="en-US" sz="1200" b="0" i="1" smtClean="0">
                        <a:latin typeface="Cambria Math" panose="02040503050406030204" pitchFamily="18" charset="0"/>
                      </a:rPr>
                      <m:t>2.120</m:t>
                    </m:r>
                    <m:f>
                      <m:fPr>
                        <m:ctrlPr>
                          <a:rPr lang="en-US" sz="1200" i="1">
                            <a:latin typeface="Cambria Math" panose="02040503050406030204" pitchFamily="18" charset="0"/>
                          </a:rPr>
                        </m:ctrlPr>
                      </m:fPr>
                      <m:num>
                        <m:r>
                          <a:rPr lang="en-US" sz="1200" b="0" i="1" smtClean="0">
                            <a:latin typeface="Cambria Math" panose="02040503050406030204" pitchFamily="18" charset="0"/>
                          </a:rPr>
                          <m:t>5.6480</m:t>
                        </m:r>
                      </m:num>
                      <m:den>
                        <m:rad>
                          <m:radPr>
                            <m:degHide m:val="on"/>
                            <m:ctrlPr>
                              <a:rPr lang="en-US" sz="1200" i="1">
                                <a:latin typeface="Cambria Math" panose="02040503050406030204" pitchFamily="18" charset="0"/>
                              </a:rPr>
                            </m:ctrlPr>
                          </m:radPr>
                          <m:deg/>
                          <m:e>
                            <m:r>
                              <a:rPr lang="en-US" sz="1200" b="0" i="1" smtClean="0">
                                <a:latin typeface="Cambria Math" panose="02040503050406030204" pitchFamily="18" charset="0"/>
                              </a:rPr>
                              <m:t>17</m:t>
                            </m:r>
                          </m:e>
                        </m:rad>
                      </m:den>
                    </m:f>
                  </m:oMath>
                </a14:m>
                <a:r>
                  <a:rPr lang="en-US" sz="1200" dirty="0"/>
                  <a:t> = 2.904063</a:t>
                </a:r>
              </a:p>
            </p:txBody>
          </p:sp>
        </mc:Choice>
        <mc:Fallback xmlns="">
          <p:sp>
            <p:nvSpPr>
              <p:cNvPr id="12" name="TextBox 11">
                <a:extLst>
                  <a:ext uri="{FF2B5EF4-FFF2-40B4-BE49-F238E27FC236}">
                    <a16:creationId xmlns:a16="http://schemas.microsoft.com/office/drawing/2014/main" id="{C917E4C9-3424-4E6D-BBB7-C982E614A74B}"/>
                  </a:ext>
                </a:extLst>
              </p:cNvPr>
              <p:cNvSpPr txBox="1">
                <a:spLocks noRot="1" noChangeAspect="1" noMove="1" noResize="1" noEditPoints="1" noAdjustHandles="1" noChangeArrowheads="1" noChangeShapeType="1" noTextEdit="1"/>
              </p:cNvSpPr>
              <p:nvPr/>
            </p:nvSpPr>
            <p:spPr>
              <a:xfrm>
                <a:off x="268973" y="5478585"/>
                <a:ext cx="4285595" cy="275332"/>
              </a:xfrm>
              <a:prstGeom prst="rect">
                <a:avLst/>
              </a:prstGeom>
              <a:blipFill>
                <a:blip r:embed="rId9"/>
                <a:stretch>
                  <a:fillRect l="-1280" t="-4444" b="-13333"/>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15126352-C7F3-45F9-B4AB-67DE1D854CF3}"/>
              </a:ext>
            </a:extLst>
          </p:cNvPr>
          <p:cNvSpPr txBox="1"/>
          <p:nvPr/>
        </p:nvSpPr>
        <p:spPr>
          <a:xfrm>
            <a:off x="4667005" y="823643"/>
            <a:ext cx="4494426" cy="1092607"/>
          </a:xfrm>
          <a:prstGeom prst="rect">
            <a:avLst/>
          </a:prstGeom>
          <a:noFill/>
        </p:spPr>
        <p:txBody>
          <a:bodyPr wrap="square" rtlCol="0">
            <a:spAutoFit/>
          </a:bodyPr>
          <a:lstStyle/>
          <a:p>
            <a:r>
              <a:rPr lang="en-US" sz="1300" b="1" dirty="0">
                <a:latin typeface="Calibri" panose="020F0502020204030204" pitchFamily="34" charset="0"/>
                <a:cs typeface="Calibri" panose="020F0502020204030204" pitchFamily="34" charset="0"/>
              </a:rPr>
              <a:t>What does this mean?</a:t>
            </a:r>
          </a:p>
          <a:p>
            <a:r>
              <a:rPr lang="en-US" sz="1300" dirty="0">
                <a:latin typeface="Calibri" panose="020F0502020204030204" pitchFamily="34" charset="0"/>
                <a:cs typeface="Calibri" panose="020F0502020204030204" pitchFamily="34" charset="0"/>
              </a:rPr>
              <a:t>This means that I am 95% confident that my mean is between 49.04063 and 55.10996 or 49.04063 ≤ µ ≤  55.10996. That implies that my mean total time to prepare to ride would be between 49.04 and 55.11 minutes.</a:t>
            </a:r>
          </a:p>
        </p:txBody>
      </p:sp>
      <p:sp>
        <p:nvSpPr>
          <p:cNvPr id="14" name="Rectangle 13">
            <a:extLst>
              <a:ext uri="{FF2B5EF4-FFF2-40B4-BE49-F238E27FC236}">
                <a16:creationId xmlns:a16="http://schemas.microsoft.com/office/drawing/2014/main" id="{B2D329A0-2203-4DAA-BFC9-C44B143BF0D4}"/>
              </a:ext>
            </a:extLst>
          </p:cNvPr>
          <p:cNvSpPr/>
          <p:nvPr/>
        </p:nvSpPr>
        <p:spPr>
          <a:xfrm>
            <a:off x="2173566" y="5382702"/>
            <a:ext cx="2476008" cy="415498"/>
          </a:xfrm>
          <a:prstGeom prst="rect">
            <a:avLst/>
          </a:prstGeom>
        </p:spPr>
        <p:txBody>
          <a:bodyPr wrap="square">
            <a:spAutoFit/>
          </a:bodyPr>
          <a:lstStyle/>
          <a:p>
            <a:r>
              <a:rPr lang="en-US" sz="1050" i="1" dirty="0">
                <a:latin typeface="Calibri" panose="020F0502020204030204" pitchFamily="34" charset="0"/>
                <a:cs typeface="Calibri" panose="020F0502020204030204" pitchFamily="34" charset="0"/>
              </a:rPr>
              <a:t>verified with Excel CONFIDENCE.T(0.05,5.648,17) = 2.903934</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D75806C-40E6-4A6B-BCB0-1EDF90FD931C}"/>
                  </a:ext>
                </a:extLst>
              </p:cNvPr>
              <p:cNvSpPr txBox="1"/>
              <p:nvPr/>
            </p:nvSpPr>
            <p:spPr>
              <a:xfrm>
                <a:off x="7661167" y="4358125"/>
                <a:ext cx="1010982"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𝑛</m:t>
                      </m:r>
                      <m:r>
                        <a:rPr lang="en-US" sz="1400" i="0">
                          <a:latin typeface="Cambria Math" panose="02040503050406030204" pitchFamily="18" charset="0"/>
                        </a:rPr>
                        <m:t>=</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f>
                                <m:fPr>
                                  <m:ctrlPr>
                                    <a:rPr lang="en-US" sz="1400" i="1">
                                      <a:latin typeface="Cambria Math" panose="02040503050406030204" pitchFamily="18" charset="0"/>
                                    </a:rPr>
                                  </m:ctrlPr>
                                </m:fPr>
                                <m:num>
                                  <m:r>
                                    <a:rPr lang="en-US" sz="1400" i="1">
                                      <a:latin typeface="Cambria Math" panose="02040503050406030204" pitchFamily="18" charset="0"/>
                                    </a:rPr>
                                    <m:t>𝑧</m:t>
                                  </m:r>
                                  <m:r>
                                    <a:rPr lang="en-US" sz="1400" b="0" i="1" baseline="30000" smtClean="0">
                                      <a:latin typeface="Cambria Math" panose="02040503050406030204" pitchFamily="18" charset="0"/>
                                    </a:rPr>
                                    <m:t>∗</m:t>
                                  </m:r>
                                  <m:acc>
                                    <m:accPr>
                                      <m:chr m:val="̂"/>
                                      <m:ctrlPr>
                                        <a:rPr lang="en-US" sz="1400" i="1">
                                          <a:latin typeface="Cambria Math" panose="02040503050406030204" pitchFamily="18" charset="0"/>
                                        </a:rPr>
                                      </m:ctrlPr>
                                    </m:accPr>
                                    <m:e>
                                      <m:r>
                                        <a:rPr lang="en-US" sz="1400" i="1">
                                          <a:latin typeface="Cambria Math" panose="02040503050406030204" pitchFamily="18" charset="0"/>
                                        </a:rPr>
                                        <m:t>𝜎</m:t>
                                      </m:r>
                                    </m:e>
                                  </m:acc>
                                </m:num>
                                <m:den>
                                  <m:r>
                                    <a:rPr lang="en-US" sz="1400" i="1">
                                      <a:latin typeface="Cambria Math" panose="02040503050406030204" pitchFamily="18" charset="0"/>
                                    </a:rPr>
                                    <m:t>𝐸</m:t>
                                  </m:r>
                                </m:den>
                              </m:f>
                            </m:e>
                          </m:d>
                        </m:e>
                        <m:sup>
                          <m:r>
                            <a:rPr lang="en-US" sz="1400" i="0">
                              <a:latin typeface="Cambria Math" panose="02040503050406030204" pitchFamily="18" charset="0"/>
                            </a:rPr>
                            <m:t>2</m:t>
                          </m:r>
                        </m:sup>
                      </m:sSup>
                    </m:oMath>
                  </m:oMathPara>
                </a14:m>
                <a:endParaRPr lang="en-US" sz="1400" dirty="0"/>
              </a:p>
            </p:txBody>
          </p:sp>
        </mc:Choice>
        <mc:Fallback xmlns="">
          <p:sp>
            <p:nvSpPr>
              <p:cNvPr id="16" name="TextBox 15">
                <a:extLst>
                  <a:ext uri="{FF2B5EF4-FFF2-40B4-BE49-F238E27FC236}">
                    <a16:creationId xmlns:a16="http://schemas.microsoft.com/office/drawing/2014/main" id="{AD75806C-40E6-4A6B-BCB0-1EDF90FD931C}"/>
                  </a:ext>
                </a:extLst>
              </p:cNvPr>
              <p:cNvSpPr txBox="1">
                <a:spLocks noRot="1" noChangeAspect="1" noMove="1" noResize="1" noEditPoints="1" noAdjustHandles="1" noChangeArrowheads="1" noChangeShapeType="1" noTextEdit="1"/>
              </p:cNvSpPr>
              <p:nvPr/>
            </p:nvSpPr>
            <p:spPr>
              <a:xfrm>
                <a:off x="7661167" y="4358125"/>
                <a:ext cx="1010982" cy="526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48F3D0-1807-4FE8-A05C-73A6FBA764F4}"/>
                  </a:ext>
                </a:extLst>
              </p:cNvPr>
              <p:cNvSpPr txBox="1"/>
              <p:nvPr/>
            </p:nvSpPr>
            <p:spPr>
              <a:xfrm>
                <a:off x="4989735" y="4621402"/>
                <a:ext cx="2362126" cy="364908"/>
              </a:xfrm>
              <a:prstGeom prst="rect">
                <a:avLst/>
              </a:prstGeom>
              <a:noFill/>
            </p:spPr>
            <p:txBody>
              <a:bodyPr wrap="square" lIns="0" tIns="0" rIns="0" bIns="0" rtlCol="0">
                <a:spAutoFit/>
              </a:bodyPr>
              <a:lstStyle/>
              <a:p>
                <a14:m>
                  <m:oMath xmlns:m="http://schemas.openxmlformats.org/officeDocument/2006/math">
                    <m:r>
                      <a:rPr lang="en-US" sz="1400" i="1" smtClean="0">
                        <a:latin typeface="Cambria Math" panose="02040503050406030204" pitchFamily="18" charset="0"/>
                      </a:rPr>
                      <m:t>𝑛</m:t>
                    </m:r>
                    <m:r>
                      <a:rPr lang="en-US" sz="1400" i="0">
                        <a:latin typeface="Cambria Math" panose="02040503050406030204" pitchFamily="18" charset="0"/>
                      </a:rPr>
                      <m:t>=</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f>
                              <m:fPr>
                                <m:ctrlPr>
                                  <a:rPr lang="en-US" sz="1400" i="1">
                                    <a:latin typeface="Cambria Math" panose="02040503050406030204" pitchFamily="18" charset="0"/>
                                  </a:rPr>
                                </m:ctrlPr>
                              </m:fPr>
                              <m:num>
                                <m:r>
                                  <a:rPr lang="en-US" sz="1400" b="0" i="1" smtClean="0">
                                    <a:latin typeface="Cambria Math" panose="02040503050406030204" pitchFamily="18" charset="0"/>
                                  </a:rPr>
                                  <m:t>1.96∗5</m:t>
                                </m:r>
                              </m:num>
                              <m:den>
                                <m:r>
                                  <a:rPr lang="en-US" sz="1400" b="0" i="1" smtClean="0">
                                    <a:latin typeface="Cambria Math" panose="02040503050406030204" pitchFamily="18" charset="0"/>
                                  </a:rPr>
                                  <m:t>2</m:t>
                                </m:r>
                              </m:den>
                            </m:f>
                          </m:e>
                        </m:d>
                      </m:e>
                      <m:sup>
                        <m:r>
                          <a:rPr lang="en-US" sz="1400" i="0">
                            <a:latin typeface="Cambria Math" panose="02040503050406030204" pitchFamily="18" charset="0"/>
                          </a:rPr>
                          <m:t>2</m:t>
                        </m:r>
                      </m:sup>
                    </m:sSup>
                  </m:oMath>
                </a14:m>
                <a:r>
                  <a:rPr lang="en-US" sz="1400" dirty="0"/>
                  <a:t>= 23.76563 or 24</a:t>
                </a:r>
              </a:p>
            </p:txBody>
          </p:sp>
        </mc:Choice>
        <mc:Fallback xmlns="">
          <p:sp>
            <p:nvSpPr>
              <p:cNvPr id="17" name="TextBox 16">
                <a:extLst>
                  <a:ext uri="{FF2B5EF4-FFF2-40B4-BE49-F238E27FC236}">
                    <a16:creationId xmlns:a16="http://schemas.microsoft.com/office/drawing/2014/main" id="{3048F3D0-1807-4FE8-A05C-73A6FBA764F4}"/>
                  </a:ext>
                </a:extLst>
              </p:cNvPr>
              <p:cNvSpPr txBox="1">
                <a:spLocks noRot="1" noChangeAspect="1" noMove="1" noResize="1" noEditPoints="1" noAdjustHandles="1" noChangeArrowheads="1" noChangeShapeType="1" noTextEdit="1"/>
              </p:cNvSpPr>
              <p:nvPr/>
            </p:nvSpPr>
            <p:spPr>
              <a:xfrm>
                <a:off x="4989735" y="4621402"/>
                <a:ext cx="2362126" cy="364908"/>
              </a:xfrm>
              <a:prstGeom prst="rect">
                <a:avLst/>
              </a:prstGeom>
              <a:blipFill>
                <a:blip r:embed="rId11"/>
                <a:stretch>
                  <a:fillRect l="-2067" b="-15000"/>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95B44B69-472F-427E-9D09-9FAA37D0D600}"/>
              </a:ext>
            </a:extLst>
          </p:cNvPr>
          <p:cNvSpPr txBox="1"/>
          <p:nvPr/>
        </p:nvSpPr>
        <p:spPr>
          <a:xfrm>
            <a:off x="4621083" y="5032245"/>
            <a:ext cx="4285595" cy="1492716"/>
          </a:xfrm>
          <a:prstGeom prst="rect">
            <a:avLst/>
          </a:prstGeom>
          <a:noFill/>
        </p:spPr>
        <p:txBody>
          <a:bodyPr wrap="square" rtlCol="0">
            <a:spAutoFit/>
          </a:bodyPr>
          <a:lstStyle/>
          <a:p>
            <a:r>
              <a:rPr lang="en-US" sz="1300" dirty="0">
                <a:latin typeface="Calibri" panose="020F0502020204030204" pitchFamily="34" charset="0"/>
                <a:cs typeface="Calibri" panose="020F0502020204030204" pitchFamily="34" charset="0"/>
              </a:rPr>
              <a:t>However, if I am okay with a margin of error of 3 minutes,  my sample size only needs to be 11 days (10.5625). I also could have used a confidence interval of 90%, my sample size is just large enough (16.91266 or 17 days). So with this smaller sample of 17, I am taking a risk. This small of a sample increases the likelihood of a Type II error (failing to reject the null hypothesis when I should have).</a:t>
            </a:r>
          </a:p>
        </p:txBody>
      </p:sp>
    </p:spTree>
    <p:extLst>
      <p:ext uri="{BB962C8B-B14F-4D97-AF65-F5344CB8AC3E}">
        <p14:creationId xmlns:p14="http://schemas.microsoft.com/office/powerpoint/2010/main" val="4173080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AA4FB7B-D42F-417F-9BC4-BE354100E427}"/>
              </a:ext>
            </a:extLst>
          </p:cNvPr>
          <p:cNvPicPr>
            <a:picLocks noChangeAspect="1"/>
          </p:cNvPicPr>
          <p:nvPr/>
        </p:nvPicPr>
        <p:blipFill>
          <a:blip r:embed="rId2"/>
          <a:stretch>
            <a:fillRect/>
          </a:stretch>
        </p:blipFill>
        <p:spPr>
          <a:xfrm>
            <a:off x="5649127" y="1896293"/>
            <a:ext cx="3065695" cy="1788940"/>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BDAE2273-2F27-4F1F-8A92-FACCBC77DBC6}"/>
              </a:ext>
            </a:extLst>
          </p:cNvPr>
          <p:cNvPicPr>
            <a:picLocks noChangeAspect="1"/>
          </p:cNvPicPr>
          <p:nvPr/>
        </p:nvPicPr>
        <p:blipFill>
          <a:blip r:embed="rId3"/>
          <a:stretch>
            <a:fillRect/>
          </a:stretch>
        </p:blipFill>
        <p:spPr>
          <a:xfrm>
            <a:off x="2056249" y="2660206"/>
            <a:ext cx="3246117" cy="2160172"/>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F37A2443-4C00-4823-8016-3711B3404C7A}"/>
              </a:ext>
            </a:extLst>
          </p:cNvPr>
          <p:cNvPicPr>
            <a:picLocks noChangeAspect="1"/>
          </p:cNvPicPr>
          <p:nvPr/>
        </p:nvPicPr>
        <p:blipFill>
          <a:blip r:embed="rId4"/>
          <a:stretch>
            <a:fillRect/>
          </a:stretch>
        </p:blipFill>
        <p:spPr>
          <a:xfrm>
            <a:off x="3836247" y="4921439"/>
            <a:ext cx="2932237" cy="1532760"/>
          </a:xfrm>
          <a:prstGeom prst="rect">
            <a:avLst/>
          </a:prstGeom>
          <a:effectLst>
            <a:outerShdw blurRad="50800" dist="38100" dir="2700000" algn="tl" rotWithShape="0">
              <a:prstClr val="black">
                <a:alpha val="40000"/>
              </a:prstClr>
            </a:outerShdw>
          </a:effectLst>
        </p:spPr>
      </p:pic>
      <p:sp>
        <p:nvSpPr>
          <p:cNvPr id="4" name="Title 3">
            <a:extLst>
              <a:ext uri="{FF2B5EF4-FFF2-40B4-BE49-F238E27FC236}">
                <a16:creationId xmlns:a16="http://schemas.microsoft.com/office/drawing/2014/main" id="{14C83499-1F45-4BC6-A1CC-6A20EF36EB0C}"/>
              </a:ext>
            </a:extLst>
          </p:cNvPr>
          <p:cNvSpPr>
            <a:spLocks noGrp="1"/>
          </p:cNvSpPr>
          <p:nvPr>
            <p:ph type="title"/>
          </p:nvPr>
        </p:nvSpPr>
        <p:spPr/>
        <p:txBody>
          <a:bodyPr/>
          <a:lstStyle/>
          <a:p>
            <a:r>
              <a:rPr lang="en-US" dirty="0"/>
              <a:t>Multiple Linear Regression Analysis</a:t>
            </a:r>
          </a:p>
        </p:txBody>
      </p:sp>
      <p:sp>
        <p:nvSpPr>
          <p:cNvPr id="3" name="TextBox 2">
            <a:extLst>
              <a:ext uri="{FF2B5EF4-FFF2-40B4-BE49-F238E27FC236}">
                <a16:creationId xmlns:a16="http://schemas.microsoft.com/office/drawing/2014/main" id="{C37DCB4F-D182-470E-9C4A-76E36911D64B}"/>
              </a:ext>
            </a:extLst>
          </p:cNvPr>
          <p:cNvSpPr txBox="1"/>
          <p:nvPr/>
        </p:nvSpPr>
        <p:spPr>
          <a:xfrm>
            <a:off x="83128" y="785597"/>
            <a:ext cx="4488872" cy="1292662"/>
          </a:xfrm>
          <a:prstGeom prst="rect">
            <a:avLst/>
          </a:prstGeom>
          <a:noFill/>
        </p:spPr>
        <p:txBody>
          <a:bodyPr wrap="square" rtlCol="0">
            <a:spAutoFit/>
          </a:bodyPr>
          <a:lstStyle/>
          <a:p>
            <a:r>
              <a:rPr lang="en-US" sz="1300" b="1" dirty="0">
                <a:latin typeface="Calibri" panose="020F0502020204030204" pitchFamily="34" charset="0"/>
                <a:cs typeface="Calibri" panose="020F0502020204030204" pitchFamily="34" charset="0"/>
              </a:rPr>
              <a:t>Regression Analysis of my Pre-Improved Model</a:t>
            </a:r>
            <a:endParaRPr lang="en-US" sz="1300" dirty="0">
              <a:latin typeface="Calibri" panose="020F0502020204030204" pitchFamily="34" charset="0"/>
              <a:cs typeface="Calibri" panose="020F0502020204030204" pitchFamily="34" charset="0"/>
            </a:endParaRPr>
          </a:p>
          <a:p>
            <a:r>
              <a:rPr lang="en-US" sz="1300" dirty="0">
                <a:latin typeface="Calibri" panose="020F0502020204030204" pitchFamily="34" charset="0"/>
                <a:cs typeface="Calibri" panose="020F0502020204030204" pitchFamily="34" charset="0"/>
              </a:rPr>
              <a:t>In looking at my data, it seems practical to me (based on my Pareto Chart) and just reviewing the data – that there were certain variables that were influencing my total preparation time. Some of these were not under my control, others could be improved, changed, or removed.</a:t>
            </a:r>
          </a:p>
        </p:txBody>
      </p:sp>
      <p:sp>
        <p:nvSpPr>
          <p:cNvPr id="5" name="TextBox 4">
            <a:extLst>
              <a:ext uri="{FF2B5EF4-FFF2-40B4-BE49-F238E27FC236}">
                <a16:creationId xmlns:a16="http://schemas.microsoft.com/office/drawing/2014/main" id="{3F652E33-8256-4A52-9A98-2F7E9EDA9D52}"/>
              </a:ext>
            </a:extLst>
          </p:cNvPr>
          <p:cNvSpPr txBox="1"/>
          <p:nvPr/>
        </p:nvSpPr>
        <p:spPr>
          <a:xfrm>
            <a:off x="83128" y="1983634"/>
            <a:ext cx="4619501" cy="2816156"/>
          </a:xfrm>
          <a:prstGeom prst="rect">
            <a:avLst/>
          </a:prstGeom>
          <a:noFill/>
        </p:spPr>
        <p:txBody>
          <a:bodyPr wrap="square" rtlCol="0">
            <a:spAutoFit/>
          </a:bodyPr>
          <a:lstStyle/>
          <a:p>
            <a:r>
              <a:rPr lang="en-US" sz="1300" b="1" dirty="0">
                <a:latin typeface="Calibri" panose="020F0502020204030204" pitchFamily="34" charset="0"/>
                <a:cs typeface="Calibri" panose="020F0502020204030204" pitchFamily="34" charset="0"/>
              </a:rPr>
              <a:t>Multiple Linear Regression Process</a:t>
            </a:r>
          </a:p>
          <a:p>
            <a:r>
              <a:rPr lang="en-US" sz="1300" dirty="0">
                <a:latin typeface="Calibri" panose="020F0502020204030204" pitchFamily="34" charset="0"/>
                <a:cs typeface="Calibri" panose="020F0502020204030204" pitchFamily="34" charset="0"/>
              </a:rPr>
              <a:t>I did several multiple linear regression analyses with my data removing variables as they no longer seems significant. </a:t>
            </a:r>
            <a:br>
              <a:rPr lang="en-US" sz="1300" dirty="0">
                <a:latin typeface="Calibri" panose="020F0502020204030204" pitchFamily="34" charset="0"/>
                <a:cs typeface="Calibri" panose="020F0502020204030204" pitchFamily="34" charset="0"/>
              </a:rPr>
            </a:br>
            <a:endParaRPr lang="en-US" sz="1300" dirty="0">
              <a:latin typeface="Calibri" panose="020F0502020204030204" pitchFamily="34" charset="0"/>
              <a:cs typeface="Calibri" panose="020F0502020204030204" pitchFamily="34" charset="0"/>
            </a:endParaRPr>
          </a:p>
          <a:p>
            <a:r>
              <a:rPr lang="en-US" sz="1300" dirty="0">
                <a:latin typeface="Calibri" panose="020F0502020204030204" pitchFamily="34" charset="0"/>
                <a:cs typeface="Calibri" panose="020F0502020204030204" pitchFamily="34" charset="0"/>
              </a:rPr>
              <a:t>The first model I ran was with </a:t>
            </a:r>
            <a:br>
              <a:rPr lang="en-US" sz="1300" dirty="0">
                <a:latin typeface="Calibri" panose="020F0502020204030204" pitchFamily="34" charset="0"/>
                <a:cs typeface="Calibri" panose="020F0502020204030204" pitchFamily="34" charset="0"/>
              </a:rPr>
            </a:br>
            <a:r>
              <a:rPr lang="en-US" sz="1300" dirty="0">
                <a:latin typeface="Calibri" panose="020F0502020204030204" pitchFamily="34" charset="0"/>
                <a:cs typeface="Calibri" panose="020F0502020204030204" pitchFamily="34" charset="0"/>
              </a:rPr>
              <a:t>the following x-variables:</a:t>
            </a:r>
          </a:p>
          <a:p>
            <a:pPr marL="171450" indent="-171450">
              <a:buFont typeface="Arial" panose="020B0604020202020204" pitchFamily="34" charset="0"/>
              <a:buChar char="•"/>
            </a:pPr>
            <a:r>
              <a:rPr lang="en-US" sz="1100" i="1" dirty="0">
                <a:latin typeface="Calibri" panose="020F0502020204030204" pitchFamily="34" charset="0"/>
                <a:cs typeface="Calibri" panose="020F0502020204030204" pitchFamily="34" charset="0"/>
              </a:rPr>
              <a:t>x4</a:t>
            </a:r>
            <a:r>
              <a:rPr lang="en-US" sz="1100" dirty="0">
                <a:latin typeface="Calibri" panose="020F0502020204030204" pitchFamily="34" charset="0"/>
                <a:cs typeface="Calibri" panose="020F0502020204030204" pitchFamily="34" charset="0"/>
              </a:rPr>
              <a:t> – Bring tack down</a:t>
            </a:r>
          </a:p>
          <a:p>
            <a:pPr marL="171450" indent="-171450">
              <a:buFont typeface="Arial" panose="020B0604020202020204" pitchFamily="34" charset="0"/>
              <a:buChar char="•"/>
            </a:pPr>
            <a:r>
              <a:rPr lang="en-US" sz="1100" i="1" dirty="0">
                <a:latin typeface="Calibri" panose="020F0502020204030204" pitchFamily="34" charset="0"/>
                <a:cs typeface="Calibri" panose="020F0502020204030204" pitchFamily="34" charset="0"/>
              </a:rPr>
              <a:t>x5</a:t>
            </a:r>
            <a:r>
              <a:rPr lang="en-US" sz="1100" dirty="0">
                <a:latin typeface="Calibri" panose="020F0502020204030204" pitchFamily="34" charset="0"/>
                <a:cs typeface="Calibri" panose="020F0502020204030204" pitchFamily="34" charset="0"/>
              </a:rPr>
              <a:t> – Horse from paddock</a:t>
            </a:r>
          </a:p>
          <a:p>
            <a:pPr marL="171450" indent="-171450">
              <a:buFont typeface="Arial" panose="020B0604020202020204" pitchFamily="34" charset="0"/>
              <a:buChar char="•"/>
            </a:pPr>
            <a:r>
              <a:rPr lang="en-US" sz="1100" i="1" dirty="0">
                <a:latin typeface="Calibri" panose="020F0502020204030204" pitchFamily="34" charset="0"/>
                <a:cs typeface="Calibri" panose="020F0502020204030204" pitchFamily="34" charset="0"/>
              </a:rPr>
              <a:t>x6</a:t>
            </a:r>
            <a:r>
              <a:rPr lang="en-US" sz="1100" dirty="0">
                <a:latin typeface="Calibri" panose="020F0502020204030204" pitchFamily="34" charset="0"/>
                <a:cs typeface="Calibri" panose="020F0502020204030204" pitchFamily="34" charset="0"/>
              </a:rPr>
              <a:t> – Put horse on crossties</a:t>
            </a:r>
          </a:p>
          <a:p>
            <a:pPr marL="171450" indent="-171450">
              <a:buFont typeface="Arial" panose="020B0604020202020204" pitchFamily="34" charset="0"/>
              <a:buChar char="•"/>
            </a:pPr>
            <a:r>
              <a:rPr lang="en-US" sz="1100" i="1" dirty="0">
                <a:latin typeface="Calibri" panose="020F0502020204030204" pitchFamily="34" charset="0"/>
                <a:cs typeface="Calibri" panose="020F0502020204030204" pitchFamily="34" charset="0"/>
              </a:rPr>
              <a:t>x7</a:t>
            </a:r>
            <a:r>
              <a:rPr lang="en-US" sz="1100" dirty="0">
                <a:latin typeface="Calibri" panose="020F0502020204030204" pitchFamily="34" charset="0"/>
                <a:cs typeface="Calibri" panose="020F0502020204030204" pitchFamily="34" charset="0"/>
              </a:rPr>
              <a:t> – Curry / shed blade</a:t>
            </a:r>
          </a:p>
          <a:p>
            <a:pPr marL="171450" indent="-171450">
              <a:buFont typeface="Arial" panose="020B0604020202020204" pitchFamily="34" charset="0"/>
              <a:buChar char="•"/>
            </a:pPr>
            <a:r>
              <a:rPr lang="en-US" sz="1100" i="1" dirty="0">
                <a:latin typeface="Calibri" panose="020F0502020204030204" pitchFamily="34" charset="0"/>
                <a:cs typeface="Calibri" panose="020F0502020204030204" pitchFamily="34" charset="0"/>
              </a:rPr>
              <a:t>X8 </a:t>
            </a:r>
            <a:r>
              <a:rPr lang="en-US" sz="1100" dirty="0">
                <a:latin typeface="Calibri" panose="020F0502020204030204" pitchFamily="34" charset="0"/>
                <a:cs typeface="Calibri" panose="020F0502020204030204" pitchFamily="34" charset="0"/>
              </a:rPr>
              <a:t>– Hard brush</a:t>
            </a:r>
          </a:p>
          <a:p>
            <a:pPr marL="171450" indent="-171450">
              <a:buFont typeface="Arial" panose="020B0604020202020204" pitchFamily="34" charset="0"/>
              <a:buChar char="•"/>
            </a:pPr>
            <a:r>
              <a:rPr lang="en-US" sz="1100" i="1" dirty="0">
                <a:latin typeface="Calibri" panose="020F0502020204030204" pitchFamily="34" charset="0"/>
                <a:cs typeface="Calibri" panose="020F0502020204030204" pitchFamily="34" charset="0"/>
              </a:rPr>
              <a:t>x9</a:t>
            </a:r>
            <a:r>
              <a:rPr lang="en-US" sz="1100" dirty="0">
                <a:latin typeface="Calibri" panose="020F0502020204030204" pitchFamily="34" charset="0"/>
                <a:cs typeface="Calibri" panose="020F0502020204030204" pitchFamily="34" charset="0"/>
              </a:rPr>
              <a:t> – Soft brush</a:t>
            </a:r>
          </a:p>
          <a:p>
            <a:pPr marL="171450" indent="-171450">
              <a:buFont typeface="Arial" panose="020B0604020202020204" pitchFamily="34" charset="0"/>
              <a:buChar char="•"/>
            </a:pPr>
            <a:r>
              <a:rPr lang="en-US" sz="1100" i="1" dirty="0">
                <a:latin typeface="Calibri" panose="020F0502020204030204" pitchFamily="34" charset="0"/>
                <a:cs typeface="Calibri" panose="020F0502020204030204" pitchFamily="34" charset="0"/>
              </a:rPr>
              <a:t>x10</a:t>
            </a:r>
            <a:r>
              <a:rPr lang="en-US" sz="1100" dirty="0">
                <a:latin typeface="Calibri" panose="020F0502020204030204" pitchFamily="34" charset="0"/>
                <a:cs typeface="Calibri" panose="020F0502020204030204" pitchFamily="34" charset="0"/>
              </a:rPr>
              <a:t> – Brush mane and tail</a:t>
            </a:r>
          </a:p>
          <a:p>
            <a:pPr marL="171450" indent="-171450">
              <a:buFont typeface="Arial" panose="020B0604020202020204" pitchFamily="34" charset="0"/>
              <a:buChar char="•"/>
            </a:pPr>
            <a:r>
              <a:rPr lang="en-US" sz="1100" i="1" dirty="0">
                <a:latin typeface="Calibri" panose="020F0502020204030204" pitchFamily="34" charset="0"/>
                <a:cs typeface="Calibri" panose="020F0502020204030204" pitchFamily="34" charset="0"/>
              </a:rPr>
              <a:t>x11</a:t>
            </a:r>
            <a:r>
              <a:rPr lang="en-US" sz="1100" dirty="0">
                <a:latin typeface="Calibri" panose="020F0502020204030204" pitchFamily="34" charset="0"/>
                <a:cs typeface="Calibri" panose="020F0502020204030204" pitchFamily="34" charset="0"/>
              </a:rPr>
              <a:t> – Pick Hoofs</a:t>
            </a:r>
          </a:p>
          <a:p>
            <a:pPr marL="171450" indent="-171450">
              <a:buFont typeface="Arial" panose="020B0604020202020204" pitchFamily="34" charset="0"/>
              <a:buChar char="•"/>
            </a:pPr>
            <a:r>
              <a:rPr lang="en-US" sz="1100" i="1" dirty="0">
                <a:latin typeface="Calibri" panose="020F0502020204030204" pitchFamily="34" charset="0"/>
                <a:cs typeface="Calibri" panose="020F0502020204030204" pitchFamily="34" charset="0"/>
              </a:rPr>
              <a:t>x12</a:t>
            </a:r>
            <a:r>
              <a:rPr lang="en-US" sz="1100" dirty="0">
                <a:latin typeface="Calibri" panose="020F0502020204030204" pitchFamily="34" charset="0"/>
                <a:cs typeface="Calibri" panose="020F0502020204030204" pitchFamily="34" charset="0"/>
              </a:rPr>
              <a:t> – Apply hoof oil</a:t>
            </a:r>
          </a:p>
        </p:txBody>
      </p:sp>
      <p:sp>
        <p:nvSpPr>
          <p:cNvPr id="6" name="TextBox 5">
            <a:extLst>
              <a:ext uri="{FF2B5EF4-FFF2-40B4-BE49-F238E27FC236}">
                <a16:creationId xmlns:a16="http://schemas.microsoft.com/office/drawing/2014/main" id="{D7B862B5-1B8B-4E30-A920-D81B784F0A50}"/>
              </a:ext>
            </a:extLst>
          </p:cNvPr>
          <p:cNvSpPr txBox="1"/>
          <p:nvPr/>
        </p:nvSpPr>
        <p:spPr>
          <a:xfrm>
            <a:off x="4572001" y="771076"/>
            <a:ext cx="4488872" cy="1092607"/>
          </a:xfrm>
          <a:prstGeom prst="rect">
            <a:avLst/>
          </a:prstGeom>
          <a:noFill/>
        </p:spPr>
        <p:txBody>
          <a:bodyPr wrap="square" rtlCol="0">
            <a:spAutoFit/>
          </a:bodyPr>
          <a:lstStyle/>
          <a:p>
            <a:r>
              <a:rPr lang="en-US" sz="1300" b="1" dirty="0">
                <a:latin typeface="Calibri" panose="020F0502020204030204" pitchFamily="34" charset="0"/>
                <a:cs typeface="Calibri" panose="020F0502020204030204" pitchFamily="34" charset="0"/>
              </a:rPr>
              <a:t>1</a:t>
            </a:r>
            <a:r>
              <a:rPr lang="en-US" sz="1300" b="1" baseline="30000" dirty="0">
                <a:latin typeface="Calibri" panose="020F0502020204030204" pitchFamily="34" charset="0"/>
                <a:cs typeface="Calibri" panose="020F0502020204030204" pitchFamily="34" charset="0"/>
              </a:rPr>
              <a:t>st</a:t>
            </a:r>
            <a:r>
              <a:rPr lang="en-US" sz="1300" b="1" dirty="0">
                <a:latin typeface="Calibri" panose="020F0502020204030204" pitchFamily="34" charset="0"/>
                <a:cs typeface="Calibri" panose="020F0502020204030204" pitchFamily="34" charset="0"/>
              </a:rPr>
              <a:t> Iteration Analysis</a:t>
            </a:r>
          </a:p>
          <a:p>
            <a:r>
              <a:rPr lang="en-US" sz="1300" dirty="0">
                <a:latin typeface="Calibri" panose="020F0502020204030204" pitchFamily="34" charset="0"/>
                <a:cs typeface="Calibri" panose="020F0502020204030204" pitchFamily="34" charset="0"/>
              </a:rPr>
              <a:t>As shown, I did have a low significance F (.0002), so I knew that at least one of my coefficients was doing a good job predicting my total time. Adjusted R</a:t>
            </a:r>
            <a:r>
              <a:rPr lang="en-US" sz="1300" baseline="30000" dirty="0">
                <a:latin typeface="Calibri" panose="020F0502020204030204" pitchFamily="34" charset="0"/>
                <a:cs typeface="Calibri" panose="020F0502020204030204" pitchFamily="34" charset="0"/>
              </a:rPr>
              <a:t>2</a:t>
            </a:r>
            <a:r>
              <a:rPr lang="en-US" sz="1300" dirty="0">
                <a:latin typeface="Calibri" panose="020F0502020204030204" pitchFamily="34" charset="0"/>
                <a:cs typeface="Calibri" panose="020F0502020204030204" pitchFamily="34" charset="0"/>
              </a:rPr>
              <a:t> was also strong with .9268, so I ran my regression again using only </a:t>
            </a:r>
            <a:r>
              <a:rPr lang="en-US" sz="1300" i="1" dirty="0">
                <a:latin typeface="Calibri" panose="020F0502020204030204" pitchFamily="34" charset="0"/>
                <a:cs typeface="Calibri" panose="020F0502020204030204" pitchFamily="34" charset="0"/>
              </a:rPr>
              <a:t>x4</a:t>
            </a:r>
            <a:r>
              <a:rPr lang="en-US" sz="1300" dirty="0">
                <a:latin typeface="Calibri" panose="020F0502020204030204" pitchFamily="34" charset="0"/>
                <a:cs typeface="Calibri" panose="020F0502020204030204" pitchFamily="34" charset="0"/>
              </a:rPr>
              <a:t>, </a:t>
            </a:r>
            <a:r>
              <a:rPr lang="en-US" sz="1300" i="1" dirty="0">
                <a:latin typeface="Calibri" panose="020F0502020204030204" pitchFamily="34" charset="0"/>
                <a:cs typeface="Calibri" panose="020F0502020204030204" pitchFamily="34" charset="0"/>
              </a:rPr>
              <a:t>x5</a:t>
            </a:r>
            <a:r>
              <a:rPr lang="en-US" sz="1300" dirty="0">
                <a:latin typeface="Calibri" panose="020F0502020204030204" pitchFamily="34" charset="0"/>
                <a:cs typeface="Calibri" panose="020F0502020204030204" pitchFamily="34" charset="0"/>
              </a:rPr>
              <a:t>, </a:t>
            </a:r>
            <a:r>
              <a:rPr lang="en-US" sz="1300" i="1" dirty="0">
                <a:latin typeface="Calibri" panose="020F0502020204030204" pitchFamily="34" charset="0"/>
                <a:cs typeface="Calibri" panose="020F0502020204030204" pitchFamily="34" charset="0"/>
              </a:rPr>
              <a:t>x7</a:t>
            </a:r>
            <a:r>
              <a:rPr lang="en-US" sz="1300" dirty="0">
                <a:latin typeface="Calibri" panose="020F0502020204030204" pitchFamily="34" charset="0"/>
                <a:cs typeface="Calibri" panose="020F0502020204030204" pitchFamily="34" charset="0"/>
              </a:rPr>
              <a:t>, </a:t>
            </a:r>
            <a:r>
              <a:rPr lang="en-US" sz="1300" i="1" dirty="0">
                <a:latin typeface="Calibri" panose="020F0502020204030204" pitchFamily="34" charset="0"/>
                <a:cs typeface="Calibri" panose="020F0502020204030204" pitchFamily="34" charset="0"/>
              </a:rPr>
              <a:t>x8</a:t>
            </a:r>
            <a:r>
              <a:rPr lang="en-US" sz="1300" dirty="0">
                <a:latin typeface="Calibri" panose="020F0502020204030204" pitchFamily="34" charset="0"/>
                <a:cs typeface="Calibri" panose="020F0502020204030204" pitchFamily="34" charset="0"/>
              </a:rPr>
              <a:t>, </a:t>
            </a:r>
            <a:r>
              <a:rPr lang="en-US" sz="1300" i="1" dirty="0">
                <a:latin typeface="Calibri" panose="020F0502020204030204" pitchFamily="34" charset="0"/>
                <a:cs typeface="Calibri" panose="020F0502020204030204" pitchFamily="34" charset="0"/>
              </a:rPr>
              <a:t>x11</a:t>
            </a:r>
            <a:r>
              <a:rPr lang="en-US" sz="1300" dirty="0">
                <a:latin typeface="Calibri" panose="020F0502020204030204" pitchFamily="34" charset="0"/>
                <a:cs typeface="Calibri" panose="020F0502020204030204" pitchFamily="34" charset="0"/>
              </a:rPr>
              <a:t> and </a:t>
            </a:r>
            <a:r>
              <a:rPr lang="en-US" sz="1300" i="1" dirty="0">
                <a:latin typeface="Calibri" panose="020F0502020204030204" pitchFamily="34" charset="0"/>
                <a:cs typeface="Calibri" panose="020F0502020204030204" pitchFamily="34" charset="0"/>
              </a:rPr>
              <a:t>x12</a:t>
            </a:r>
            <a:r>
              <a:rPr lang="en-US" sz="1300" dirty="0">
                <a:latin typeface="Calibri" panose="020F0502020204030204" pitchFamily="34" charset="0"/>
                <a:cs typeface="Calibri" panose="020F0502020204030204" pitchFamily="34" charset="0"/>
              </a:rPr>
              <a:t>. </a:t>
            </a:r>
          </a:p>
        </p:txBody>
      </p:sp>
      <p:sp>
        <p:nvSpPr>
          <p:cNvPr id="8" name="TextBox 7">
            <a:extLst>
              <a:ext uri="{FF2B5EF4-FFF2-40B4-BE49-F238E27FC236}">
                <a16:creationId xmlns:a16="http://schemas.microsoft.com/office/drawing/2014/main" id="{D6A912C6-022B-4806-8115-7582E8386614}"/>
              </a:ext>
            </a:extLst>
          </p:cNvPr>
          <p:cNvSpPr txBox="1"/>
          <p:nvPr/>
        </p:nvSpPr>
        <p:spPr>
          <a:xfrm>
            <a:off x="3911053" y="2599108"/>
            <a:ext cx="965548" cy="261610"/>
          </a:xfrm>
          <a:prstGeom prst="rect">
            <a:avLst/>
          </a:prstGeom>
          <a:noFill/>
        </p:spPr>
        <p:txBody>
          <a:bodyPr wrap="square" rtlCol="0">
            <a:spAutoFit/>
          </a:bodyPr>
          <a:lstStyle/>
          <a:p>
            <a:pPr algn="ctr"/>
            <a:r>
              <a:rPr lang="en-US" sz="1100" b="1" dirty="0">
                <a:solidFill>
                  <a:srgbClr val="1529BB"/>
                </a:solidFill>
                <a:latin typeface="Calibri" panose="020F0502020204030204" pitchFamily="34" charset="0"/>
                <a:cs typeface="Calibri" panose="020F0502020204030204" pitchFamily="34" charset="0"/>
              </a:rPr>
              <a:t>1</a:t>
            </a:r>
            <a:r>
              <a:rPr lang="en-US" sz="1100" b="1" baseline="30000" dirty="0">
                <a:solidFill>
                  <a:srgbClr val="1529BB"/>
                </a:solidFill>
                <a:latin typeface="Calibri" panose="020F0502020204030204" pitchFamily="34" charset="0"/>
                <a:cs typeface="Calibri" panose="020F0502020204030204" pitchFamily="34" charset="0"/>
              </a:rPr>
              <a:t>st</a:t>
            </a:r>
            <a:r>
              <a:rPr lang="en-US" sz="1100" b="1" dirty="0">
                <a:solidFill>
                  <a:srgbClr val="1529BB"/>
                </a:solidFill>
                <a:latin typeface="Calibri" panose="020F0502020204030204" pitchFamily="34" charset="0"/>
                <a:cs typeface="Calibri" panose="020F0502020204030204" pitchFamily="34" charset="0"/>
              </a:rPr>
              <a:t> Iteration</a:t>
            </a:r>
            <a:endParaRPr lang="en-US" sz="1100" dirty="0">
              <a:solidFill>
                <a:srgbClr val="1529BB"/>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B81B42D-34AB-48AB-8356-75448EDB52DF}"/>
              </a:ext>
            </a:extLst>
          </p:cNvPr>
          <p:cNvSpPr txBox="1"/>
          <p:nvPr/>
        </p:nvSpPr>
        <p:spPr>
          <a:xfrm>
            <a:off x="7620709" y="1969785"/>
            <a:ext cx="965548" cy="261610"/>
          </a:xfrm>
          <a:prstGeom prst="rect">
            <a:avLst/>
          </a:prstGeom>
          <a:noFill/>
        </p:spPr>
        <p:txBody>
          <a:bodyPr wrap="square" rtlCol="0">
            <a:spAutoFit/>
          </a:bodyPr>
          <a:lstStyle/>
          <a:p>
            <a:pPr algn="ctr"/>
            <a:r>
              <a:rPr lang="en-US" sz="1100" b="1" dirty="0">
                <a:solidFill>
                  <a:srgbClr val="1529BB"/>
                </a:solidFill>
                <a:latin typeface="Calibri" panose="020F0502020204030204" pitchFamily="34" charset="0"/>
                <a:cs typeface="Calibri" panose="020F0502020204030204" pitchFamily="34" charset="0"/>
              </a:rPr>
              <a:t>2</a:t>
            </a:r>
            <a:r>
              <a:rPr lang="en-US" sz="1100" b="1" baseline="30000" dirty="0">
                <a:solidFill>
                  <a:srgbClr val="1529BB"/>
                </a:solidFill>
                <a:latin typeface="Calibri" panose="020F0502020204030204" pitchFamily="34" charset="0"/>
                <a:cs typeface="Calibri" panose="020F0502020204030204" pitchFamily="34" charset="0"/>
              </a:rPr>
              <a:t>nd</a:t>
            </a:r>
            <a:r>
              <a:rPr lang="en-US" sz="1100" b="1" dirty="0">
                <a:solidFill>
                  <a:srgbClr val="1529BB"/>
                </a:solidFill>
                <a:latin typeface="Calibri" panose="020F0502020204030204" pitchFamily="34" charset="0"/>
                <a:cs typeface="Calibri" panose="020F0502020204030204" pitchFamily="34" charset="0"/>
              </a:rPr>
              <a:t> Iteration</a:t>
            </a:r>
            <a:endParaRPr lang="en-US" sz="1100" dirty="0">
              <a:solidFill>
                <a:srgbClr val="1529BB"/>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72202A1A-A7E2-45AE-9EC7-2DC40AA5F31A}"/>
              </a:ext>
            </a:extLst>
          </p:cNvPr>
          <p:cNvSpPr txBox="1"/>
          <p:nvPr/>
        </p:nvSpPr>
        <p:spPr>
          <a:xfrm>
            <a:off x="5396486" y="3740292"/>
            <a:ext cx="3551872" cy="892552"/>
          </a:xfrm>
          <a:prstGeom prst="rect">
            <a:avLst/>
          </a:prstGeom>
          <a:noFill/>
        </p:spPr>
        <p:txBody>
          <a:bodyPr wrap="square" rtlCol="0">
            <a:spAutoFit/>
          </a:bodyPr>
          <a:lstStyle/>
          <a:p>
            <a:r>
              <a:rPr lang="en-US" sz="1300" b="1" dirty="0">
                <a:latin typeface="Calibri" panose="020F0502020204030204" pitchFamily="34" charset="0"/>
                <a:cs typeface="Calibri" panose="020F0502020204030204" pitchFamily="34" charset="0"/>
              </a:rPr>
              <a:t>2</a:t>
            </a:r>
            <a:r>
              <a:rPr lang="en-US" sz="1300" b="1" baseline="30000" dirty="0">
                <a:latin typeface="Calibri" panose="020F0502020204030204" pitchFamily="34" charset="0"/>
                <a:cs typeface="Calibri" panose="020F0502020204030204" pitchFamily="34" charset="0"/>
              </a:rPr>
              <a:t>nd</a:t>
            </a:r>
            <a:r>
              <a:rPr lang="en-US" sz="1300" b="1" dirty="0">
                <a:latin typeface="Calibri" panose="020F0502020204030204" pitchFamily="34" charset="0"/>
                <a:cs typeface="Calibri" panose="020F0502020204030204" pitchFamily="34" charset="0"/>
              </a:rPr>
              <a:t> Iteration Analysis</a:t>
            </a:r>
          </a:p>
          <a:p>
            <a:r>
              <a:rPr lang="en-US" sz="1300" dirty="0">
                <a:latin typeface="Calibri" panose="020F0502020204030204" pitchFamily="34" charset="0"/>
                <a:cs typeface="Calibri" panose="020F0502020204030204" pitchFamily="34" charset="0"/>
              </a:rPr>
              <a:t>The significance F was smaller (.0000025) and Adjusted R</a:t>
            </a:r>
            <a:r>
              <a:rPr lang="en-US" sz="1300" baseline="30000" dirty="0">
                <a:latin typeface="Calibri" panose="020F0502020204030204" pitchFamily="34" charset="0"/>
                <a:cs typeface="Calibri" panose="020F0502020204030204" pitchFamily="34" charset="0"/>
              </a:rPr>
              <a:t>2</a:t>
            </a:r>
            <a:r>
              <a:rPr lang="en-US" sz="1300" dirty="0">
                <a:latin typeface="Calibri" panose="020F0502020204030204" pitchFamily="34" charset="0"/>
                <a:cs typeface="Calibri" panose="020F0502020204030204" pitchFamily="34" charset="0"/>
              </a:rPr>
              <a:t> was larger (.9333), so I ran one more iteration with just </a:t>
            </a:r>
            <a:r>
              <a:rPr lang="en-US" sz="1300" i="1" dirty="0">
                <a:latin typeface="Calibri" panose="020F0502020204030204" pitchFamily="34" charset="0"/>
                <a:cs typeface="Calibri" panose="020F0502020204030204" pitchFamily="34" charset="0"/>
              </a:rPr>
              <a:t>x4</a:t>
            </a:r>
            <a:r>
              <a:rPr lang="en-US" sz="1300" dirty="0">
                <a:latin typeface="Calibri" panose="020F0502020204030204" pitchFamily="34" charset="0"/>
                <a:cs typeface="Calibri" panose="020F0502020204030204" pitchFamily="34" charset="0"/>
              </a:rPr>
              <a:t>, </a:t>
            </a:r>
            <a:r>
              <a:rPr lang="en-US" sz="1300" i="1" dirty="0">
                <a:latin typeface="Calibri" panose="020F0502020204030204" pitchFamily="34" charset="0"/>
                <a:cs typeface="Calibri" panose="020F0502020204030204" pitchFamily="34" charset="0"/>
              </a:rPr>
              <a:t>x5</a:t>
            </a:r>
            <a:r>
              <a:rPr lang="en-US" sz="1300" dirty="0">
                <a:latin typeface="Calibri" panose="020F0502020204030204" pitchFamily="34" charset="0"/>
                <a:cs typeface="Calibri" panose="020F0502020204030204" pitchFamily="34" charset="0"/>
              </a:rPr>
              <a:t>, </a:t>
            </a:r>
            <a:r>
              <a:rPr lang="en-US" sz="1300" i="1" dirty="0">
                <a:latin typeface="Calibri" panose="020F0502020204030204" pitchFamily="34" charset="0"/>
                <a:cs typeface="Calibri" panose="020F0502020204030204" pitchFamily="34" charset="0"/>
              </a:rPr>
              <a:t>x11</a:t>
            </a:r>
            <a:r>
              <a:rPr lang="en-US" sz="1300" dirty="0">
                <a:latin typeface="Calibri" panose="020F0502020204030204" pitchFamily="34" charset="0"/>
                <a:cs typeface="Calibri" panose="020F0502020204030204" pitchFamily="34" charset="0"/>
              </a:rPr>
              <a:t> and </a:t>
            </a:r>
            <a:r>
              <a:rPr lang="en-US" sz="1300" i="1" dirty="0">
                <a:latin typeface="Calibri" panose="020F0502020204030204" pitchFamily="34" charset="0"/>
                <a:cs typeface="Calibri" panose="020F0502020204030204" pitchFamily="34" charset="0"/>
              </a:rPr>
              <a:t>x12</a:t>
            </a:r>
            <a:r>
              <a:rPr lang="en-US" sz="1300" dirty="0">
                <a:latin typeface="Calibri" panose="020F0502020204030204" pitchFamily="34" charset="0"/>
                <a:cs typeface="Calibri" panose="020F0502020204030204" pitchFamily="34" charset="0"/>
              </a:rPr>
              <a:t>. </a:t>
            </a:r>
          </a:p>
        </p:txBody>
      </p:sp>
      <p:sp>
        <p:nvSpPr>
          <p:cNvPr id="12" name="TextBox 11">
            <a:extLst>
              <a:ext uri="{FF2B5EF4-FFF2-40B4-BE49-F238E27FC236}">
                <a16:creationId xmlns:a16="http://schemas.microsoft.com/office/drawing/2014/main" id="{BFD611BC-2F39-4302-8AB7-A1DF984BF8BC}"/>
              </a:ext>
            </a:extLst>
          </p:cNvPr>
          <p:cNvSpPr txBox="1"/>
          <p:nvPr/>
        </p:nvSpPr>
        <p:spPr>
          <a:xfrm>
            <a:off x="5396485" y="4906373"/>
            <a:ext cx="965548" cy="261610"/>
          </a:xfrm>
          <a:prstGeom prst="rect">
            <a:avLst/>
          </a:prstGeom>
          <a:noFill/>
        </p:spPr>
        <p:txBody>
          <a:bodyPr wrap="square" rtlCol="0">
            <a:spAutoFit/>
          </a:bodyPr>
          <a:lstStyle/>
          <a:p>
            <a:pPr algn="ctr"/>
            <a:r>
              <a:rPr lang="en-US" sz="1100" b="1" dirty="0">
                <a:solidFill>
                  <a:srgbClr val="1529BB"/>
                </a:solidFill>
                <a:latin typeface="Calibri" panose="020F0502020204030204" pitchFamily="34" charset="0"/>
                <a:cs typeface="Calibri" panose="020F0502020204030204" pitchFamily="34" charset="0"/>
              </a:rPr>
              <a:t>3</a:t>
            </a:r>
            <a:r>
              <a:rPr lang="en-US" sz="1100" b="1" baseline="30000" dirty="0">
                <a:solidFill>
                  <a:srgbClr val="1529BB"/>
                </a:solidFill>
                <a:latin typeface="Calibri" panose="020F0502020204030204" pitchFamily="34" charset="0"/>
                <a:cs typeface="Calibri" panose="020F0502020204030204" pitchFamily="34" charset="0"/>
              </a:rPr>
              <a:t>rd</a:t>
            </a:r>
            <a:r>
              <a:rPr lang="en-US" sz="1100" b="1" dirty="0">
                <a:solidFill>
                  <a:srgbClr val="1529BB"/>
                </a:solidFill>
                <a:latin typeface="Calibri" panose="020F0502020204030204" pitchFamily="34" charset="0"/>
                <a:cs typeface="Calibri" panose="020F0502020204030204" pitchFamily="34" charset="0"/>
              </a:rPr>
              <a:t> Iteration</a:t>
            </a:r>
            <a:endParaRPr lang="en-US" sz="1100" dirty="0">
              <a:solidFill>
                <a:srgbClr val="1529BB"/>
              </a:solidFill>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E3102F90-AAC1-4E9B-9BFC-53B6B5A11417}"/>
              </a:ext>
            </a:extLst>
          </p:cNvPr>
          <p:cNvSpPr/>
          <p:nvPr/>
        </p:nvSpPr>
        <p:spPr>
          <a:xfrm>
            <a:off x="83128" y="4860888"/>
            <a:ext cx="3372591" cy="1785104"/>
          </a:xfrm>
          <a:prstGeom prst="rect">
            <a:avLst/>
          </a:prstGeom>
        </p:spPr>
        <p:txBody>
          <a:bodyPr wrap="square">
            <a:spAutoFit/>
          </a:bodyPr>
          <a:lstStyle/>
          <a:p>
            <a:r>
              <a:rPr lang="en-US" sz="1100" b="1" i="1" dirty="0">
                <a:latin typeface="Calibri" panose="020F0502020204030204" pitchFamily="34" charset="0"/>
                <a:cs typeface="Calibri" panose="020F0502020204030204" pitchFamily="34" charset="0"/>
              </a:rPr>
              <a:t>Note</a:t>
            </a:r>
            <a:r>
              <a:rPr lang="en-US" sz="1100" i="1" dirty="0">
                <a:latin typeface="Calibri" panose="020F0502020204030204" pitchFamily="34" charset="0"/>
                <a:cs typeface="Calibri" panose="020F0502020204030204" pitchFamily="34" charset="0"/>
              </a:rPr>
              <a:t>: I selected these input variables because I have little control over tacking my horse (x13). Over the last 40 years I have found every shortcut possible. Horses are animals and can be distracted or uncooperative. This is not something I can control. In addition, walking my horse to the ring (x14) is dependent on things I cannot control - how many others are also tacking horses on the aisle, how quickly they move, how long I have to wait to enter the ring due to activity in the ring – also beyond my control.</a:t>
            </a:r>
          </a:p>
        </p:txBody>
      </p:sp>
      <p:sp>
        <p:nvSpPr>
          <p:cNvPr id="17" name="TextBox 16">
            <a:extLst>
              <a:ext uri="{FF2B5EF4-FFF2-40B4-BE49-F238E27FC236}">
                <a16:creationId xmlns:a16="http://schemas.microsoft.com/office/drawing/2014/main" id="{C26AA052-A079-48B4-A1BB-D975606161A8}"/>
              </a:ext>
            </a:extLst>
          </p:cNvPr>
          <p:cNvSpPr txBox="1"/>
          <p:nvPr/>
        </p:nvSpPr>
        <p:spPr>
          <a:xfrm>
            <a:off x="6979181" y="4721707"/>
            <a:ext cx="2081691" cy="1892826"/>
          </a:xfrm>
          <a:prstGeom prst="rect">
            <a:avLst/>
          </a:prstGeom>
          <a:noFill/>
        </p:spPr>
        <p:txBody>
          <a:bodyPr wrap="square" rtlCol="0">
            <a:spAutoFit/>
          </a:bodyPr>
          <a:lstStyle/>
          <a:p>
            <a:r>
              <a:rPr lang="en-US" sz="1300" b="1" dirty="0">
                <a:latin typeface="Calibri" panose="020F0502020204030204" pitchFamily="34" charset="0"/>
                <a:cs typeface="Calibri" panose="020F0502020204030204" pitchFamily="34" charset="0"/>
              </a:rPr>
              <a:t>3</a:t>
            </a:r>
            <a:r>
              <a:rPr lang="en-US" sz="1300" b="1" baseline="30000" dirty="0">
                <a:latin typeface="Calibri" panose="020F0502020204030204" pitchFamily="34" charset="0"/>
                <a:cs typeface="Calibri" panose="020F0502020204030204" pitchFamily="34" charset="0"/>
              </a:rPr>
              <a:t>rd</a:t>
            </a:r>
            <a:r>
              <a:rPr lang="en-US" sz="1300" b="1" dirty="0">
                <a:latin typeface="Calibri" panose="020F0502020204030204" pitchFamily="34" charset="0"/>
                <a:cs typeface="Calibri" panose="020F0502020204030204" pitchFamily="34" charset="0"/>
              </a:rPr>
              <a:t> Iteration Analysis</a:t>
            </a:r>
          </a:p>
          <a:p>
            <a:r>
              <a:rPr lang="en-US" sz="1300" dirty="0">
                <a:latin typeface="Calibri" panose="020F0502020204030204" pitchFamily="34" charset="0"/>
                <a:cs typeface="Calibri" panose="020F0502020204030204" pitchFamily="34" charset="0"/>
              </a:rPr>
              <a:t>The significance F was even smaller (.0000006) but Adjusted R</a:t>
            </a:r>
            <a:r>
              <a:rPr lang="en-US" sz="1300" baseline="30000" dirty="0">
                <a:latin typeface="Calibri" panose="020F0502020204030204" pitchFamily="34" charset="0"/>
                <a:cs typeface="Calibri" panose="020F0502020204030204" pitchFamily="34" charset="0"/>
              </a:rPr>
              <a:t>2</a:t>
            </a:r>
            <a:r>
              <a:rPr lang="en-US" sz="1300" dirty="0">
                <a:latin typeface="Calibri" panose="020F0502020204030204" pitchFamily="34" charset="0"/>
                <a:cs typeface="Calibri" panose="020F0502020204030204" pitchFamily="34" charset="0"/>
              </a:rPr>
              <a:t> was smaller (.9095), but it became clear to me that </a:t>
            </a:r>
            <a:r>
              <a:rPr lang="en-US" sz="1300" i="1" dirty="0">
                <a:latin typeface="Calibri" panose="020F0502020204030204" pitchFamily="34" charset="0"/>
                <a:cs typeface="Calibri" panose="020F0502020204030204" pitchFamily="34" charset="0"/>
              </a:rPr>
              <a:t>x4</a:t>
            </a:r>
            <a:r>
              <a:rPr lang="en-US" sz="1300" dirty="0">
                <a:latin typeface="Calibri" panose="020F0502020204030204" pitchFamily="34" charset="0"/>
                <a:cs typeface="Calibri" panose="020F0502020204030204" pitchFamily="34" charset="0"/>
              </a:rPr>
              <a:t>, </a:t>
            </a:r>
            <a:r>
              <a:rPr lang="en-US" sz="1300" i="1" dirty="0">
                <a:latin typeface="Calibri" panose="020F0502020204030204" pitchFamily="34" charset="0"/>
                <a:cs typeface="Calibri" panose="020F0502020204030204" pitchFamily="34" charset="0"/>
              </a:rPr>
              <a:t>x5</a:t>
            </a:r>
            <a:r>
              <a:rPr lang="en-US" sz="1300" dirty="0">
                <a:latin typeface="Calibri" panose="020F0502020204030204" pitchFamily="34" charset="0"/>
                <a:cs typeface="Calibri" panose="020F0502020204030204" pitchFamily="34" charset="0"/>
              </a:rPr>
              <a:t> and </a:t>
            </a:r>
            <a:r>
              <a:rPr lang="en-US" sz="1300" i="1" dirty="0">
                <a:latin typeface="Calibri" panose="020F0502020204030204" pitchFamily="34" charset="0"/>
                <a:cs typeface="Calibri" panose="020F0502020204030204" pitchFamily="34" charset="0"/>
              </a:rPr>
              <a:t>x12</a:t>
            </a:r>
            <a:r>
              <a:rPr lang="en-US" sz="1300" dirty="0">
                <a:latin typeface="Calibri" panose="020F0502020204030204" pitchFamily="34" charset="0"/>
                <a:cs typeface="Calibri" panose="020F0502020204030204" pitchFamily="34" charset="0"/>
              </a:rPr>
              <a:t> all were impacting predicting the total time for preparation.</a:t>
            </a:r>
          </a:p>
        </p:txBody>
      </p:sp>
    </p:spTree>
    <p:extLst>
      <p:ext uri="{BB962C8B-B14F-4D97-AF65-F5344CB8AC3E}">
        <p14:creationId xmlns:p14="http://schemas.microsoft.com/office/powerpoint/2010/main" val="2289215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C83499-1F45-4BC6-A1CC-6A20EF36EB0C}"/>
              </a:ext>
            </a:extLst>
          </p:cNvPr>
          <p:cNvSpPr>
            <a:spLocks noGrp="1"/>
          </p:cNvSpPr>
          <p:nvPr>
            <p:ph type="title"/>
          </p:nvPr>
        </p:nvSpPr>
        <p:spPr/>
        <p:txBody>
          <a:bodyPr/>
          <a:lstStyle/>
          <a:p>
            <a:r>
              <a:rPr lang="en-US" dirty="0"/>
              <a:t>Chi-Squared Test for Independence</a:t>
            </a:r>
          </a:p>
        </p:txBody>
      </p:sp>
      <p:sp>
        <p:nvSpPr>
          <p:cNvPr id="3" name="TextBox 2">
            <a:extLst>
              <a:ext uri="{FF2B5EF4-FFF2-40B4-BE49-F238E27FC236}">
                <a16:creationId xmlns:a16="http://schemas.microsoft.com/office/drawing/2014/main" id="{9FC0A3D5-041C-4536-9DF4-C737918C291D}"/>
              </a:ext>
            </a:extLst>
          </p:cNvPr>
          <p:cNvSpPr txBox="1"/>
          <p:nvPr/>
        </p:nvSpPr>
        <p:spPr>
          <a:xfrm>
            <a:off x="83128" y="832324"/>
            <a:ext cx="4643250" cy="1092607"/>
          </a:xfrm>
          <a:prstGeom prst="rect">
            <a:avLst/>
          </a:prstGeom>
          <a:noFill/>
        </p:spPr>
        <p:txBody>
          <a:bodyPr wrap="square" rtlCol="0">
            <a:spAutoFit/>
          </a:bodyPr>
          <a:lstStyle/>
          <a:p>
            <a:r>
              <a:rPr lang="en-US" sz="1300" b="1" dirty="0">
                <a:latin typeface="Calibri" panose="020F0502020204030204" pitchFamily="34" charset="0"/>
                <a:cs typeface="Calibri" panose="020F0502020204030204" pitchFamily="34" charset="0"/>
              </a:rPr>
              <a:t>Determining the Test for Chi-Squared Test for Independence</a:t>
            </a:r>
            <a:endParaRPr lang="en-US" sz="1300" dirty="0">
              <a:latin typeface="Calibri" panose="020F0502020204030204" pitchFamily="34" charset="0"/>
              <a:cs typeface="Calibri" panose="020F0502020204030204" pitchFamily="34" charset="0"/>
            </a:endParaRPr>
          </a:p>
          <a:p>
            <a:r>
              <a:rPr lang="en-US" sz="1300" dirty="0">
                <a:latin typeface="Calibri" panose="020F0502020204030204" pitchFamily="34" charset="0"/>
                <a:cs typeface="Calibri" panose="020F0502020204030204" pitchFamily="34" charset="0"/>
              </a:rPr>
              <a:t>There were two discrete variables that were captured as part of my data measurement. The Chi-Squared test for independence was to determine if the horse was outside or inside (</a:t>
            </a:r>
            <a:r>
              <a:rPr lang="en-US" sz="1300" i="1" dirty="0">
                <a:latin typeface="Calibri" panose="020F0502020204030204" pitchFamily="34" charset="0"/>
                <a:cs typeface="Calibri" panose="020F0502020204030204" pitchFamily="34" charset="0"/>
              </a:rPr>
              <a:t>x1</a:t>
            </a:r>
            <a:r>
              <a:rPr lang="en-US" sz="1300" dirty="0">
                <a:latin typeface="Calibri" panose="020F0502020204030204" pitchFamily="34" charset="0"/>
                <a:cs typeface="Calibri" panose="020F0502020204030204" pitchFamily="34" charset="0"/>
              </a:rPr>
              <a:t>) when I arrived to ride had a relationship to the total preparation time (</a:t>
            </a:r>
            <a:r>
              <a:rPr lang="en-US" sz="1300" i="1" dirty="0">
                <a:latin typeface="Calibri" panose="020F0502020204030204" pitchFamily="34" charset="0"/>
                <a:cs typeface="Calibri" panose="020F0502020204030204" pitchFamily="34" charset="0"/>
              </a:rPr>
              <a:t>y</a:t>
            </a:r>
            <a:r>
              <a:rPr lang="en-US" sz="1300" dirty="0">
                <a:latin typeface="Calibri" panose="020F0502020204030204" pitchFamily="34" charset="0"/>
                <a:cs typeface="Calibri" panose="020F0502020204030204" pitchFamily="34" charset="0"/>
              </a:rPr>
              <a:t>).</a:t>
            </a:r>
            <a:endParaRPr lang="en-US" sz="1300" dirty="0">
              <a:solidFill>
                <a:srgbClr val="FF000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5907B456-E1EE-429A-BFBD-D742C75B4C8C}"/>
              </a:ext>
            </a:extLst>
          </p:cNvPr>
          <p:cNvSpPr txBox="1"/>
          <p:nvPr/>
        </p:nvSpPr>
        <p:spPr>
          <a:xfrm>
            <a:off x="83129" y="1949651"/>
            <a:ext cx="5213266" cy="1292662"/>
          </a:xfrm>
          <a:prstGeom prst="rect">
            <a:avLst/>
          </a:prstGeom>
          <a:noFill/>
        </p:spPr>
        <p:txBody>
          <a:bodyPr wrap="square" rtlCol="0">
            <a:spAutoFit/>
          </a:bodyPr>
          <a:lstStyle/>
          <a:p>
            <a:r>
              <a:rPr lang="en-US" sz="1300" b="1" dirty="0">
                <a:latin typeface="Calibri" panose="020F0502020204030204" pitchFamily="34" charset="0"/>
                <a:cs typeface="Calibri" panose="020F0502020204030204" pitchFamily="34" charset="0"/>
              </a:rPr>
              <a:t>Hypothesis</a:t>
            </a:r>
            <a:endParaRPr lang="en-US" sz="13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300" dirty="0">
                <a:latin typeface="Calibri" panose="020F0502020204030204" pitchFamily="34" charset="0"/>
                <a:cs typeface="Calibri" panose="020F0502020204030204" pitchFamily="34" charset="0"/>
              </a:rPr>
              <a:t>H</a:t>
            </a:r>
            <a:r>
              <a:rPr lang="en-US" sz="1300" baseline="-25000" dirty="0">
                <a:latin typeface="Calibri" panose="020F0502020204030204" pitchFamily="34" charset="0"/>
                <a:cs typeface="Calibri" panose="020F0502020204030204" pitchFamily="34" charset="0"/>
              </a:rPr>
              <a:t>0</a:t>
            </a:r>
            <a:r>
              <a:rPr lang="en-US" sz="1300" dirty="0">
                <a:latin typeface="Calibri" panose="020F0502020204030204" pitchFamily="34" charset="0"/>
                <a:cs typeface="Calibri" panose="020F0502020204030204" pitchFamily="34" charset="0"/>
              </a:rPr>
              <a:t> = Horse Location and Total Preparation Time are Independent</a:t>
            </a:r>
          </a:p>
          <a:p>
            <a:pPr marL="285750" indent="-285750">
              <a:buFont typeface="Arial" panose="020B0604020202020204" pitchFamily="34" charset="0"/>
              <a:buChar char="•"/>
            </a:pPr>
            <a:r>
              <a:rPr lang="en-US" sz="1300" dirty="0">
                <a:latin typeface="Calibri" panose="020F0502020204030204" pitchFamily="34" charset="0"/>
                <a:cs typeface="Calibri" panose="020F0502020204030204" pitchFamily="34" charset="0"/>
              </a:rPr>
              <a:t>H</a:t>
            </a:r>
            <a:r>
              <a:rPr lang="en-US" sz="1300" baseline="-25000" dirty="0">
                <a:latin typeface="Calibri" panose="020F0502020204030204" pitchFamily="34" charset="0"/>
                <a:cs typeface="Calibri" panose="020F0502020204030204" pitchFamily="34" charset="0"/>
              </a:rPr>
              <a:t>a</a:t>
            </a:r>
            <a:r>
              <a:rPr lang="en-US" sz="1300" dirty="0">
                <a:latin typeface="Calibri" panose="020F0502020204030204" pitchFamily="34" charset="0"/>
                <a:cs typeface="Calibri" panose="020F0502020204030204" pitchFamily="34" charset="0"/>
              </a:rPr>
              <a:t> = Horse Location and Total Preparation Time are not independent</a:t>
            </a:r>
          </a:p>
          <a:p>
            <a:pPr marL="285750" indent="-285750">
              <a:buFont typeface="Arial" panose="020B0604020202020204" pitchFamily="34" charset="0"/>
              <a:buChar char="•"/>
            </a:pPr>
            <a:r>
              <a:rPr lang="en-US" sz="1300" dirty="0">
                <a:latin typeface="Calibri" panose="020F0502020204030204" pitchFamily="34" charset="0"/>
                <a:cs typeface="Calibri" panose="020F0502020204030204" pitchFamily="34" charset="0"/>
              </a:rPr>
              <a:t>α = 0.05 </a:t>
            </a:r>
          </a:p>
          <a:p>
            <a:pPr marL="285750" indent="-285750">
              <a:buFont typeface="Arial" panose="020B0604020202020204" pitchFamily="34" charset="0"/>
              <a:buChar char="•"/>
            </a:pPr>
            <a:r>
              <a:rPr lang="en-US" sz="1300" dirty="0">
                <a:latin typeface="Calibri" panose="020F0502020204030204" pitchFamily="34" charset="0"/>
                <a:cs typeface="Calibri" panose="020F0502020204030204" pitchFamily="34" charset="0"/>
              </a:rPr>
              <a:t>Categories: Total Minutes &gt; 50 (defect) </a:t>
            </a:r>
            <a:br>
              <a:rPr lang="en-US" sz="1300" dirty="0">
                <a:latin typeface="Calibri" panose="020F0502020204030204" pitchFamily="34" charset="0"/>
                <a:cs typeface="Calibri" panose="020F0502020204030204" pitchFamily="34" charset="0"/>
              </a:rPr>
            </a:br>
            <a:r>
              <a:rPr lang="en-US" sz="1300" dirty="0">
                <a:latin typeface="Calibri" panose="020F0502020204030204" pitchFamily="34" charset="0"/>
                <a:cs typeface="Calibri" panose="020F0502020204030204" pitchFamily="34" charset="0"/>
              </a:rPr>
              <a:t>                     and Total Minutes ≤ 50 (desired)</a:t>
            </a:r>
          </a:p>
        </p:txBody>
      </p:sp>
      <p:sp>
        <p:nvSpPr>
          <p:cNvPr id="6" name="TextBox 5">
            <a:extLst>
              <a:ext uri="{FF2B5EF4-FFF2-40B4-BE49-F238E27FC236}">
                <a16:creationId xmlns:a16="http://schemas.microsoft.com/office/drawing/2014/main" id="{22B84938-CE89-466B-8B7A-37D7DA3B6826}"/>
              </a:ext>
            </a:extLst>
          </p:cNvPr>
          <p:cNvSpPr txBox="1"/>
          <p:nvPr/>
        </p:nvSpPr>
        <p:spPr>
          <a:xfrm>
            <a:off x="5118264" y="799647"/>
            <a:ext cx="3984168" cy="1384995"/>
          </a:xfrm>
          <a:prstGeom prst="rect">
            <a:avLst/>
          </a:prstGeom>
          <a:noFill/>
        </p:spPr>
        <p:txBody>
          <a:bodyPr wrap="square" rtlCol="0">
            <a:spAutoFit/>
          </a:bodyPr>
          <a:lstStyle/>
          <a:p>
            <a:r>
              <a:rPr lang="en-US" sz="1200" b="1" i="1" dirty="0">
                <a:latin typeface="Calibri" panose="020F0502020204030204" pitchFamily="34" charset="0"/>
                <a:cs typeface="Calibri" panose="020F0502020204030204" pitchFamily="34" charset="0"/>
              </a:rPr>
              <a:t>NOTE: Risks of Sample Size</a:t>
            </a:r>
            <a:endParaRPr lang="en-US" sz="1200" i="1" dirty="0">
              <a:latin typeface="Calibri" panose="020F0502020204030204" pitchFamily="34" charset="0"/>
              <a:cs typeface="Calibri" panose="020F0502020204030204" pitchFamily="34" charset="0"/>
            </a:endParaRPr>
          </a:p>
          <a:p>
            <a:r>
              <a:rPr lang="en-US" sz="1200" i="1" dirty="0">
                <a:latin typeface="Calibri" panose="020F0502020204030204" pitchFamily="34" charset="0"/>
                <a:cs typeface="Calibri" panose="020F0502020204030204" pitchFamily="34" charset="0"/>
              </a:rPr>
              <a:t>Unfortunately, my sample size if very small and does not meet the requirements for a Chi-Squared test, but I ran the analysis regardless. In my case, the small sample size probably did affect the conclusions, as I had to accept the null hypothesis that the location of my horse (inside or out) and how long it takes me to prepare for riding are independent.</a:t>
            </a:r>
          </a:p>
        </p:txBody>
      </p:sp>
      <p:pic>
        <p:nvPicPr>
          <p:cNvPr id="10" name="Picture 9">
            <a:extLst>
              <a:ext uri="{FF2B5EF4-FFF2-40B4-BE49-F238E27FC236}">
                <a16:creationId xmlns:a16="http://schemas.microsoft.com/office/drawing/2014/main" id="{59FA46EF-D0FF-483D-A65B-34AE3E1F4F06}"/>
              </a:ext>
            </a:extLst>
          </p:cNvPr>
          <p:cNvPicPr>
            <a:picLocks noChangeAspect="1"/>
          </p:cNvPicPr>
          <p:nvPr/>
        </p:nvPicPr>
        <p:blipFill>
          <a:blip r:embed="rId2"/>
          <a:stretch>
            <a:fillRect/>
          </a:stretch>
        </p:blipFill>
        <p:spPr>
          <a:xfrm>
            <a:off x="166256" y="3266423"/>
            <a:ext cx="3511730" cy="952549"/>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BC878A90-41A6-4D63-B980-12945C906EA2}"/>
              </a:ext>
            </a:extLst>
          </p:cNvPr>
          <p:cNvPicPr>
            <a:picLocks noChangeAspect="1"/>
          </p:cNvPicPr>
          <p:nvPr/>
        </p:nvPicPr>
        <p:blipFill>
          <a:blip r:embed="rId3"/>
          <a:stretch>
            <a:fillRect/>
          </a:stretch>
        </p:blipFill>
        <p:spPr>
          <a:xfrm>
            <a:off x="1022168" y="4243083"/>
            <a:ext cx="3549832" cy="1016052"/>
          </a:xfrm>
          <a:prstGeom prst="rect">
            <a:avLst/>
          </a:prstGeom>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0BA78128-59E2-4149-A222-6B1C19A31674}"/>
              </a:ext>
            </a:extLst>
          </p:cNvPr>
          <p:cNvSpPr txBox="1"/>
          <p:nvPr/>
        </p:nvSpPr>
        <p:spPr>
          <a:xfrm>
            <a:off x="142505" y="5307357"/>
            <a:ext cx="4583872" cy="1292662"/>
          </a:xfrm>
          <a:prstGeom prst="rect">
            <a:avLst/>
          </a:prstGeom>
          <a:noFill/>
        </p:spPr>
        <p:txBody>
          <a:bodyPr wrap="square" rtlCol="0">
            <a:spAutoFit/>
          </a:bodyPr>
          <a:lstStyle/>
          <a:p>
            <a:r>
              <a:rPr lang="en-US" sz="1300" b="1" dirty="0">
                <a:latin typeface="Calibri" panose="020F0502020204030204" pitchFamily="34" charset="0"/>
                <a:cs typeface="Calibri" panose="020F0502020204030204" pitchFamily="34" charset="0"/>
              </a:rPr>
              <a:t>Probability Result</a:t>
            </a:r>
            <a:endParaRPr lang="en-US" sz="1300" dirty="0">
              <a:latin typeface="Calibri" panose="020F0502020204030204" pitchFamily="34" charset="0"/>
              <a:cs typeface="Calibri" panose="020F0502020204030204" pitchFamily="34" charset="0"/>
            </a:endParaRPr>
          </a:p>
          <a:p>
            <a:r>
              <a:rPr lang="en-US" sz="1300" dirty="0">
                <a:latin typeface="Calibri" panose="020F0502020204030204" pitchFamily="34" charset="0"/>
                <a:cs typeface="Calibri" panose="020F0502020204030204" pitchFamily="34" charset="0"/>
              </a:rPr>
              <a:t>Using the CHISQ.TEST function in Excel, the probability for this data was </a:t>
            </a:r>
            <a:r>
              <a:rPr lang="en-US" sz="1300" b="1" i="1" dirty="0">
                <a:solidFill>
                  <a:srgbClr val="1529BB"/>
                </a:solidFill>
                <a:latin typeface="Calibri" panose="020F0502020204030204" pitchFamily="34" charset="0"/>
                <a:cs typeface="Calibri" panose="020F0502020204030204" pitchFamily="34" charset="0"/>
              </a:rPr>
              <a:t>p</a:t>
            </a:r>
            <a:r>
              <a:rPr lang="en-US" sz="1300" b="1" dirty="0">
                <a:solidFill>
                  <a:srgbClr val="1529BB"/>
                </a:solidFill>
                <a:latin typeface="Calibri" panose="020F0502020204030204" pitchFamily="34" charset="0"/>
                <a:cs typeface="Calibri" panose="020F0502020204030204" pitchFamily="34" charset="0"/>
              </a:rPr>
              <a:t> = 0.149072804 </a:t>
            </a:r>
            <a:r>
              <a:rPr lang="en-US" sz="1300" dirty="0">
                <a:latin typeface="Calibri" panose="020F0502020204030204" pitchFamily="34" charset="0"/>
                <a:cs typeface="Calibri" panose="020F0502020204030204" pitchFamily="34" charset="0"/>
              </a:rPr>
              <a:t>so approximately 0.15 which is larger than our α = 0.05, so we would </a:t>
            </a:r>
            <a:r>
              <a:rPr lang="en-US" sz="1300" b="1" dirty="0">
                <a:latin typeface="Calibri" panose="020F0502020204030204" pitchFamily="34" charset="0"/>
                <a:cs typeface="Calibri" panose="020F0502020204030204" pitchFamily="34" charset="0"/>
              </a:rPr>
              <a:t>Accept</a:t>
            </a:r>
            <a:r>
              <a:rPr lang="en-US" sz="1300" dirty="0">
                <a:latin typeface="Calibri" panose="020F0502020204030204" pitchFamily="34" charset="0"/>
                <a:cs typeface="Calibri" panose="020F0502020204030204" pitchFamily="34" charset="0"/>
              </a:rPr>
              <a:t> our H</a:t>
            </a:r>
            <a:r>
              <a:rPr lang="en-US" sz="1300" baseline="-25000" dirty="0">
                <a:latin typeface="Calibri" panose="020F0502020204030204" pitchFamily="34" charset="0"/>
                <a:cs typeface="Calibri" panose="020F0502020204030204" pitchFamily="34" charset="0"/>
              </a:rPr>
              <a:t>0</a:t>
            </a:r>
            <a:r>
              <a:rPr lang="en-US" sz="1300" dirty="0">
                <a:latin typeface="Calibri" panose="020F0502020204030204" pitchFamily="34" charset="0"/>
                <a:cs typeface="Calibri" panose="020F0502020204030204" pitchFamily="34" charset="0"/>
              </a:rPr>
              <a:t> and conclude that horse location (inside or out) and the total preparation time are indeed independent.</a:t>
            </a:r>
          </a:p>
        </p:txBody>
      </p:sp>
      <p:sp>
        <p:nvSpPr>
          <p:cNvPr id="13" name="TextBox 12">
            <a:extLst>
              <a:ext uri="{FF2B5EF4-FFF2-40B4-BE49-F238E27FC236}">
                <a16:creationId xmlns:a16="http://schemas.microsoft.com/office/drawing/2014/main" id="{831658F3-1E17-4A1E-B8F0-9B915F04D31C}"/>
              </a:ext>
            </a:extLst>
          </p:cNvPr>
          <p:cNvSpPr txBox="1"/>
          <p:nvPr/>
        </p:nvSpPr>
        <p:spPr>
          <a:xfrm>
            <a:off x="5296395" y="2277623"/>
            <a:ext cx="3859480" cy="1109994"/>
          </a:xfrm>
          <a:prstGeom prst="rect">
            <a:avLst/>
          </a:prstGeom>
          <a:noFill/>
        </p:spPr>
        <p:txBody>
          <a:bodyPr wrap="square" rtlCol="0">
            <a:spAutoFit/>
          </a:bodyPr>
          <a:lstStyle/>
          <a:p>
            <a:r>
              <a:rPr lang="en-US" sz="1300" b="1" dirty="0">
                <a:latin typeface="Calibri" panose="020F0502020204030204" pitchFamily="34" charset="0"/>
                <a:cs typeface="Calibri" panose="020F0502020204030204" pitchFamily="34" charset="0"/>
              </a:rPr>
              <a:t>For More Fun</a:t>
            </a:r>
            <a:endParaRPr lang="en-US" sz="1300" dirty="0">
              <a:latin typeface="Calibri" panose="020F0502020204030204" pitchFamily="34" charset="0"/>
              <a:cs typeface="Calibri" panose="020F0502020204030204" pitchFamily="34" charset="0"/>
            </a:endParaRPr>
          </a:p>
          <a:p>
            <a:r>
              <a:rPr lang="en-US" sz="1300" dirty="0">
                <a:latin typeface="Calibri" panose="020F0502020204030204" pitchFamily="34" charset="0"/>
                <a:cs typeface="Calibri" panose="020F0502020204030204" pitchFamily="34" charset="0"/>
              </a:rPr>
              <a:t>I did the test again with both before and after improvement data – where I had improved the process by having someone bring my horse inside each day.</a:t>
            </a:r>
          </a:p>
        </p:txBody>
      </p:sp>
      <p:pic>
        <p:nvPicPr>
          <p:cNvPr id="15" name="Picture 14">
            <a:extLst>
              <a:ext uri="{FF2B5EF4-FFF2-40B4-BE49-F238E27FC236}">
                <a16:creationId xmlns:a16="http://schemas.microsoft.com/office/drawing/2014/main" id="{0D8EED4D-6EDE-41CB-A789-68E5695D0C2F}"/>
              </a:ext>
            </a:extLst>
          </p:cNvPr>
          <p:cNvPicPr>
            <a:picLocks noChangeAspect="1"/>
          </p:cNvPicPr>
          <p:nvPr/>
        </p:nvPicPr>
        <p:blipFill>
          <a:blip r:embed="rId4"/>
          <a:stretch>
            <a:fillRect/>
          </a:stretch>
        </p:blipFill>
        <p:spPr>
          <a:xfrm>
            <a:off x="5118264" y="4243083"/>
            <a:ext cx="2806844" cy="1009702"/>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692E2D0D-262E-4263-A8E2-AC9060906334}"/>
              </a:ext>
            </a:extLst>
          </p:cNvPr>
          <p:cNvPicPr>
            <a:picLocks noChangeAspect="1"/>
          </p:cNvPicPr>
          <p:nvPr/>
        </p:nvPicPr>
        <p:blipFill>
          <a:blip r:embed="rId5"/>
          <a:stretch>
            <a:fillRect/>
          </a:stretch>
        </p:blipFill>
        <p:spPr>
          <a:xfrm>
            <a:off x="6164549" y="3212276"/>
            <a:ext cx="2813195" cy="958899"/>
          </a:xfrm>
          <a:prstGeom prst="rect">
            <a:avLst/>
          </a:prstGeom>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16DE9F38-7B8D-47CC-B11B-E6D0519FAD9A}"/>
              </a:ext>
            </a:extLst>
          </p:cNvPr>
          <p:cNvSpPr txBox="1"/>
          <p:nvPr/>
        </p:nvSpPr>
        <p:spPr>
          <a:xfrm>
            <a:off x="4849088" y="5324693"/>
            <a:ext cx="4253344" cy="1292662"/>
          </a:xfrm>
          <a:prstGeom prst="rect">
            <a:avLst/>
          </a:prstGeom>
          <a:noFill/>
        </p:spPr>
        <p:txBody>
          <a:bodyPr wrap="square" rtlCol="0">
            <a:spAutoFit/>
          </a:bodyPr>
          <a:lstStyle/>
          <a:p>
            <a:r>
              <a:rPr lang="en-US" sz="1300" b="1" dirty="0">
                <a:latin typeface="Calibri" panose="020F0502020204030204" pitchFamily="34" charset="0"/>
                <a:cs typeface="Calibri" panose="020F0502020204030204" pitchFamily="34" charset="0"/>
              </a:rPr>
              <a:t>Result of All Data</a:t>
            </a:r>
            <a:endParaRPr lang="en-US" sz="1300" dirty="0">
              <a:latin typeface="Calibri" panose="020F0502020204030204" pitchFamily="34" charset="0"/>
              <a:cs typeface="Calibri" panose="020F0502020204030204" pitchFamily="34" charset="0"/>
            </a:endParaRPr>
          </a:p>
          <a:p>
            <a:r>
              <a:rPr lang="en-US" sz="1300" dirty="0">
                <a:latin typeface="Calibri" panose="020F0502020204030204" pitchFamily="34" charset="0"/>
                <a:cs typeface="Calibri" panose="020F0502020204030204" pitchFamily="34" charset="0"/>
              </a:rPr>
              <a:t>In this case, our </a:t>
            </a:r>
            <a:r>
              <a:rPr lang="en-US" sz="1300" b="1" i="1" dirty="0">
                <a:solidFill>
                  <a:srgbClr val="1529BB"/>
                </a:solidFill>
                <a:latin typeface="Calibri" panose="020F0502020204030204" pitchFamily="34" charset="0"/>
                <a:cs typeface="Calibri" panose="020F0502020204030204" pitchFamily="34" charset="0"/>
              </a:rPr>
              <a:t>p </a:t>
            </a:r>
            <a:r>
              <a:rPr lang="en-US" sz="1300" b="1" dirty="0">
                <a:solidFill>
                  <a:srgbClr val="1529BB"/>
                </a:solidFill>
                <a:latin typeface="Calibri" panose="020F0502020204030204" pitchFamily="34" charset="0"/>
                <a:cs typeface="Calibri" panose="020F0502020204030204" pitchFamily="34" charset="0"/>
              </a:rPr>
              <a:t>= 0.02013675</a:t>
            </a:r>
            <a:r>
              <a:rPr lang="en-US" sz="1300" b="1" dirty="0">
                <a:latin typeface="Calibri" panose="020F0502020204030204" pitchFamily="34" charset="0"/>
                <a:cs typeface="Calibri" panose="020F0502020204030204" pitchFamily="34" charset="0"/>
              </a:rPr>
              <a:t> </a:t>
            </a:r>
            <a:r>
              <a:rPr lang="en-US" sz="1300" dirty="0">
                <a:latin typeface="Calibri" panose="020F0502020204030204" pitchFamily="34" charset="0"/>
                <a:cs typeface="Calibri" panose="020F0502020204030204" pitchFamily="34" charset="0"/>
              </a:rPr>
              <a:t>meaning that I would </a:t>
            </a:r>
            <a:r>
              <a:rPr lang="en-US" sz="1300" b="1" dirty="0">
                <a:latin typeface="Calibri" panose="020F0502020204030204" pitchFamily="34" charset="0"/>
                <a:cs typeface="Calibri" panose="020F0502020204030204" pitchFamily="34" charset="0"/>
              </a:rPr>
              <a:t>Reject</a:t>
            </a:r>
            <a:r>
              <a:rPr lang="en-US" sz="1300" dirty="0">
                <a:latin typeface="Calibri" panose="020F0502020204030204" pitchFamily="34" charset="0"/>
                <a:cs typeface="Calibri" panose="020F0502020204030204" pitchFamily="34" charset="0"/>
              </a:rPr>
              <a:t> the H</a:t>
            </a:r>
            <a:r>
              <a:rPr lang="en-US" sz="1300" baseline="-25000" dirty="0">
                <a:latin typeface="Calibri" panose="020F0502020204030204" pitchFamily="34" charset="0"/>
                <a:cs typeface="Calibri" panose="020F0502020204030204" pitchFamily="34" charset="0"/>
              </a:rPr>
              <a:t>0</a:t>
            </a:r>
            <a:r>
              <a:rPr lang="en-US" sz="1300" dirty="0">
                <a:latin typeface="Calibri" panose="020F0502020204030204" pitchFamily="34" charset="0"/>
                <a:cs typeface="Calibri" panose="020F0502020204030204" pitchFamily="34" charset="0"/>
              </a:rPr>
              <a:t> and conclude that horse location (inside or out) and the total preparation time are not independent and there is some affect on the total time based on horse location.</a:t>
            </a:r>
          </a:p>
        </p:txBody>
      </p:sp>
    </p:spTree>
    <p:extLst>
      <p:ext uri="{BB962C8B-B14F-4D97-AF65-F5344CB8AC3E}">
        <p14:creationId xmlns:p14="http://schemas.microsoft.com/office/powerpoint/2010/main" val="3102467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C83499-1F45-4BC6-A1CC-6A20EF36EB0C}"/>
              </a:ext>
            </a:extLst>
          </p:cNvPr>
          <p:cNvSpPr>
            <a:spLocks noGrp="1"/>
          </p:cNvSpPr>
          <p:nvPr>
            <p:ph type="title"/>
          </p:nvPr>
        </p:nvSpPr>
        <p:spPr/>
        <p:txBody>
          <a:bodyPr/>
          <a:lstStyle/>
          <a:p>
            <a:r>
              <a:rPr lang="en-US" dirty="0"/>
              <a:t>Is My Process In Control?</a:t>
            </a:r>
          </a:p>
        </p:txBody>
      </p:sp>
      <p:sp>
        <p:nvSpPr>
          <p:cNvPr id="3" name="TextBox 2">
            <a:extLst>
              <a:ext uri="{FF2B5EF4-FFF2-40B4-BE49-F238E27FC236}">
                <a16:creationId xmlns:a16="http://schemas.microsoft.com/office/drawing/2014/main" id="{696FCA0A-D7F4-41B9-A67D-600D5A5C9627}"/>
              </a:ext>
            </a:extLst>
          </p:cNvPr>
          <p:cNvSpPr txBox="1"/>
          <p:nvPr/>
        </p:nvSpPr>
        <p:spPr>
          <a:xfrm>
            <a:off x="77189" y="769906"/>
            <a:ext cx="8989619" cy="1292662"/>
          </a:xfrm>
          <a:prstGeom prst="rect">
            <a:avLst/>
          </a:prstGeom>
          <a:noFill/>
        </p:spPr>
        <p:txBody>
          <a:bodyPr wrap="square" rtlCol="0">
            <a:spAutoFit/>
          </a:bodyPr>
          <a:lstStyle/>
          <a:p>
            <a:r>
              <a:rPr lang="en-US" sz="1300" dirty="0">
                <a:latin typeface="Calibri" panose="020F0502020204030204" pitchFamily="34" charset="0"/>
                <a:cs typeface="Calibri" panose="020F0502020204030204" pitchFamily="34" charset="0"/>
              </a:rPr>
              <a:t>Now I need to confirm that my process is in control. In this case, I looked at all the data. If a data point is out of control, this is a signal that something might need to be investigated. We also want to look to see if there are any patterns. In my data, the first 17 day points represent my pre-improved process and the last 13 points represent my improved process.</a:t>
            </a:r>
          </a:p>
          <a:p>
            <a:endParaRPr lang="en-US" sz="1300" dirty="0">
              <a:latin typeface="Calibri" panose="020F0502020204030204" pitchFamily="34" charset="0"/>
              <a:cs typeface="Calibri" panose="020F0502020204030204" pitchFamily="34" charset="0"/>
            </a:endParaRPr>
          </a:p>
          <a:p>
            <a:r>
              <a:rPr lang="en-US" sz="1300" dirty="0">
                <a:latin typeface="Calibri" panose="020F0502020204030204" pitchFamily="34" charset="0"/>
                <a:cs typeface="Calibri" panose="020F0502020204030204" pitchFamily="34" charset="0"/>
              </a:rPr>
              <a:t>Since I only have one data point in my continuous data per day (total time per day to prepare to ride) or </a:t>
            </a:r>
            <a:r>
              <a:rPr lang="en-US" sz="1300" i="1" dirty="0">
                <a:latin typeface="Calibri" panose="020F0502020204030204" pitchFamily="34" charset="0"/>
                <a:cs typeface="Calibri" panose="020F0502020204030204" pitchFamily="34" charset="0"/>
              </a:rPr>
              <a:t>n</a:t>
            </a:r>
            <a:r>
              <a:rPr lang="en-US" sz="1300" dirty="0">
                <a:latin typeface="Calibri" panose="020F0502020204030204" pitchFamily="34" charset="0"/>
                <a:cs typeface="Calibri" panose="020F0502020204030204" pitchFamily="34" charset="0"/>
              </a:rPr>
              <a:t> = 1, then I must do a moving range charts (</a:t>
            </a:r>
            <a:r>
              <a:rPr lang="en-US" sz="1300" dirty="0" err="1">
                <a:latin typeface="Calibri" panose="020F0502020204030204" pitchFamily="34" charset="0"/>
                <a:cs typeface="Calibri" panose="020F0502020204030204" pitchFamily="34" charset="0"/>
              </a:rPr>
              <a:t>xMR</a:t>
            </a:r>
            <a:r>
              <a:rPr lang="en-US" sz="1300" dirty="0">
                <a:latin typeface="Calibri" panose="020F0502020204030204" pitchFamily="34" charset="0"/>
                <a:cs typeface="Calibri" panose="020F0502020204030204" pitchFamily="34" charset="0"/>
              </a:rPr>
              <a:t> and </a:t>
            </a:r>
            <a:r>
              <a:rPr lang="en-US" sz="1300" dirty="0" err="1">
                <a:latin typeface="Calibri" panose="020F0502020204030204" pitchFamily="34" charset="0"/>
                <a:cs typeface="Calibri" panose="020F0502020204030204" pitchFamily="34" charset="0"/>
              </a:rPr>
              <a:t>iMR</a:t>
            </a:r>
            <a:r>
              <a:rPr lang="en-US" sz="1300" dirty="0">
                <a:latin typeface="Calibri" panose="020F0502020204030204" pitchFamily="34" charset="0"/>
                <a:cs typeface="Calibri" panose="020F0502020204030204" pitchFamily="34" charset="0"/>
              </a:rPr>
              <a:t>). </a:t>
            </a:r>
          </a:p>
        </p:txBody>
      </p:sp>
      <p:sp>
        <p:nvSpPr>
          <p:cNvPr id="5" name="TextBox 4">
            <a:extLst>
              <a:ext uri="{FF2B5EF4-FFF2-40B4-BE49-F238E27FC236}">
                <a16:creationId xmlns:a16="http://schemas.microsoft.com/office/drawing/2014/main" id="{71A596DE-B275-492C-A6F9-56290EB65149}"/>
              </a:ext>
            </a:extLst>
          </p:cNvPr>
          <p:cNvSpPr txBox="1"/>
          <p:nvPr/>
        </p:nvSpPr>
        <p:spPr>
          <a:xfrm>
            <a:off x="4571998" y="1936284"/>
            <a:ext cx="4417620" cy="1492716"/>
          </a:xfrm>
          <a:prstGeom prst="rect">
            <a:avLst/>
          </a:prstGeom>
          <a:noFill/>
        </p:spPr>
        <p:txBody>
          <a:bodyPr wrap="square" rtlCol="0">
            <a:spAutoFit/>
          </a:bodyPr>
          <a:lstStyle/>
          <a:p>
            <a:r>
              <a:rPr lang="en-US" sz="1300" b="1" dirty="0">
                <a:latin typeface="Calibri" panose="020F0502020204030204" pitchFamily="34" charset="0"/>
                <a:cs typeface="Calibri" panose="020F0502020204030204" pitchFamily="34" charset="0"/>
              </a:rPr>
              <a:t>Control Chart (</a:t>
            </a:r>
            <a:r>
              <a:rPr lang="en-US" sz="1300" b="1" dirty="0" err="1">
                <a:latin typeface="Calibri" panose="020F0502020204030204" pitchFamily="34" charset="0"/>
                <a:cs typeface="Calibri" panose="020F0502020204030204" pitchFamily="34" charset="0"/>
              </a:rPr>
              <a:t>iMR</a:t>
            </a:r>
            <a:r>
              <a:rPr lang="en-US" sz="1300" b="1" dirty="0">
                <a:latin typeface="Calibri" panose="020F0502020204030204" pitchFamily="34" charset="0"/>
                <a:cs typeface="Calibri" panose="020F0502020204030204" pitchFamily="34" charset="0"/>
              </a:rPr>
              <a:t>)</a:t>
            </a:r>
          </a:p>
          <a:p>
            <a:r>
              <a:rPr lang="en-US" sz="1300" dirty="0">
                <a:latin typeface="Calibri" panose="020F0502020204030204" pitchFamily="34" charset="0"/>
                <a:cs typeface="Calibri" panose="020F0502020204030204" pitchFamily="34" charset="0"/>
              </a:rPr>
              <a:t>For the Individual Moving Range Chart, the following information was used:</a:t>
            </a:r>
          </a:p>
          <a:p>
            <a:pPr marL="285750" indent="-285750">
              <a:buFont typeface="Arial" panose="020B0604020202020204" pitchFamily="34" charset="0"/>
              <a:buChar char="•"/>
            </a:pPr>
            <a:r>
              <a:rPr lang="en-US" sz="1300" i="1" dirty="0">
                <a:latin typeface="Calibri" panose="020F0502020204030204" pitchFamily="34" charset="0"/>
                <a:cs typeface="Calibri" panose="020F0502020204030204" pitchFamily="34" charset="0"/>
              </a:rPr>
              <a:t>x̅</a:t>
            </a:r>
            <a:r>
              <a:rPr lang="en-US" sz="1300" dirty="0">
                <a:latin typeface="Calibri" panose="020F0502020204030204" pitchFamily="34" charset="0"/>
                <a:cs typeface="Calibri" panose="020F0502020204030204" pitchFamily="34" charset="0"/>
              </a:rPr>
              <a:t> = 47.74333</a:t>
            </a:r>
          </a:p>
          <a:p>
            <a:pPr marL="285750" indent="-285750">
              <a:buFont typeface="Arial" panose="020B0604020202020204" pitchFamily="34" charset="0"/>
              <a:buChar char="•"/>
            </a:pPr>
            <a:r>
              <a:rPr lang="en-US" sz="1300" dirty="0">
                <a:latin typeface="Calibri" panose="020F0502020204030204" pitchFamily="34" charset="0"/>
                <a:cs typeface="Calibri" panose="020F0502020204030204" pitchFamily="34" charset="0"/>
              </a:rPr>
              <a:t>UCL = </a:t>
            </a:r>
            <a:r>
              <a:rPr lang="en-US" sz="1300" i="1" dirty="0">
                <a:latin typeface="Calibri" panose="020F0502020204030204" pitchFamily="34" charset="0"/>
                <a:cs typeface="Calibri" panose="020F0502020204030204" pitchFamily="34" charset="0"/>
              </a:rPr>
              <a:t>x̅</a:t>
            </a:r>
            <a:r>
              <a:rPr lang="en-US" sz="1300" dirty="0">
                <a:latin typeface="Calibri" panose="020F0502020204030204" pitchFamily="34" charset="0"/>
                <a:cs typeface="Calibri" panose="020F0502020204030204" pitchFamily="34" charset="0"/>
              </a:rPr>
              <a:t> +E2*</a:t>
            </a:r>
            <a:r>
              <a:rPr lang="en-US" sz="1300" i="1" dirty="0" err="1">
                <a:latin typeface="Calibri" panose="020F0502020204030204" pitchFamily="34" charset="0"/>
                <a:cs typeface="Calibri" panose="020F0502020204030204" pitchFamily="34" charset="0"/>
              </a:rPr>
              <a:t>mRbar</a:t>
            </a:r>
            <a:r>
              <a:rPr lang="en-US" sz="1300" i="1" dirty="0">
                <a:latin typeface="Calibri" panose="020F0502020204030204" pitchFamily="34" charset="0"/>
                <a:cs typeface="Calibri" panose="020F0502020204030204" pitchFamily="34" charset="0"/>
              </a:rPr>
              <a:t> </a:t>
            </a:r>
            <a:r>
              <a:rPr lang="en-US" sz="1300" dirty="0">
                <a:latin typeface="Calibri" panose="020F0502020204030204" pitchFamily="34" charset="0"/>
                <a:cs typeface="Calibri" panose="020F0502020204030204" pitchFamily="34" charset="0"/>
              </a:rPr>
              <a:t>= 64.19864</a:t>
            </a:r>
          </a:p>
          <a:p>
            <a:pPr marL="285750" indent="-285750">
              <a:buFont typeface="Arial" panose="020B0604020202020204" pitchFamily="34" charset="0"/>
              <a:buChar char="•"/>
            </a:pPr>
            <a:r>
              <a:rPr lang="en-US" sz="1300" dirty="0">
                <a:latin typeface="Calibri" panose="020F0502020204030204" pitchFamily="34" charset="0"/>
                <a:cs typeface="Calibri" panose="020F0502020204030204" pitchFamily="34" charset="0"/>
              </a:rPr>
              <a:t>LCL = </a:t>
            </a:r>
            <a:r>
              <a:rPr lang="en-US" sz="1300" i="1" dirty="0">
                <a:latin typeface="Calibri" panose="020F0502020204030204" pitchFamily="34" charset="0"/>
                <a:cs typeface="Calibri" panose="020F0502020204030204" pitchFamily="34" charset="0"/>
              </a:rPr>
              <a:t>x̅</a:t>
            </a:r>
            <a:r>
              <a:rPr lang="en-US" sz="1300" dirty="0">
                <a:latin typeface="Calibri" panose="020F0502020204030204" pitchFamily="34" charset="0"/>
                <a:cs typeface="Calibri" panose="020F0502020204030204" pitchFamily="34" charset="0"/>
              </a:rPr>
              <a:t> -E2*</a:t>
            </a:r>
            <a:r>
              <a:rPr lang="en-US" sz="1300" i="1" dirty="0" err="1">
                <a:latin typeface="Calibri" panose="020F0502020204030204" pitchFamily="34" charset="0"/>
                <a:cs typeface="Calibri" panose="020F0502020204030204" pitchFamily="34" charset="0"/>
              </a:rPr>
              <a:t>mRbar</a:t>
            </a:r>
            <a:r>
              <a:rPr lang="en-US" sz="1300" i="1" dirty="0">
                <a:latin typeface="Calibri" panose="020F0502020204030204" pitchFamily="34" charset="0"/>
                <a:cs typeface="Calibri" panose="020F0502020204030204" pitchFamily="34" charset="0"/>
              </a:rPr>
              <a:t> </a:t>
            </a:r>
            <a:r>
              <a:rPr lang="en-US" sz="1300" dirty="0">
                <a:latin typeface="Calibri" panose="020F0502020204030204" pitchFamily="34" charset="0"/>
                <a:cs typeface="Calibri" panose="020F0502020204030204" pitchFamily="34" charset="0"/>
              </a:rPr>
              <a:t>= 31.28802</a:t>
            </a:r>
          </a:p>
          <a:p>
            <a:pPr marL="285750" indent="-285750">
              <a:buFont typeface="Arial" panose="020B0604020202020204" pitchFamily="34" charset="0"/>
              <a:buChar char="•"/>
            </a:pPr>
            <a:r>
              <a:rPr lang="en-US" sz="1300" dirty="0">
                <a:latin typeface="Calibri" panose="020F0502020204030204" pitchFamily="34" charset="0"/>
                <a:cs typeface="Calibri" panose="020F0502020204030204" pitchFamily="34" charset="0"/>
              </a:rPr>
              <a:t>E2 = 2.66 from chart with </a:t>
            </a:r>
            <a:r>
              <a:rPr lang="en-US" sz="1300" i="1" dirty="0">
                <a:latin typeface="Calibri" panose="020F0502020204030204" pitchFamily="34" charset="0"/>
                <a:cs typeface="Calibri" panose="020F0502020204030204" pitchFamily="34" charset="0"/>
              </a:rPr>
              <a:t>n</a:t>
            </a:r>
            <a:r>
              <a:rPr lang="en-US" sz="1300" dirty="0">
                <a:latin typeface="Calibri" panose="020F0502020204030204" pitchFamily="34" charset="0"/>
                <a:cs typeface="Calibri" panose="020F0502020204030204" pitchFamily="34" charset="0"/>
              </a:rPr>
              <a:t> = 2</a:t>
            </a:r>
          </a:p>
        </p:txBody>
      </p:sp>
      <p:sp>
        <p:nvSpPr>
          <p:cNvPr id="9" name="Rectangle 8">
            <a:extLst>
              <a:ext uri="{FF2B5EF4-FFF2-40B4-BE49-F238E27FC236}">
                <a16:creationId xmlns:a16="http://schemas.microsoft.com/office/drawing/2014/main" id="{145B291E-6A07-4A78-B45A-8883486F346B}"/>
              </a:ext>
            </a:extLst>
          </p:cNvPr>
          <p:cNvSpPr/>
          <p:nvPr/>
        </p:nvSpPr>
        <p:spPr>
          <a:xfrm>
            <a:off x="77189" y="2042987"/>
            <a:ext cx="4572000" cy="1692771"/>
          </a:xfrm>
          <a:prstGeom prst="rect">
            <a:avLst/>
          </a:prstGeom>
        </p:spPr>
        <p:txBody>
          <a:bodyPr>
            <a:spAutoFit/>
          </a:bodyPr>
          <a:lstStyle/>
          <a:p>
            <a:r>
              <a:rPr lang="en-US" sz="1300" b="1" dirty="0">
                <a:latin typeface="Calibri" panose="020F0502020204030204" pitchFamily="34" charset="0"/>
                <a:cs typeface="Calibri" panose="020F0502020204030204" pitchFamily="34" charset="0"/>
              </a:rPr>
              <a:t>Control Chart (</a:t>
            </a:r>
            <a:r>
              <a:rPr lang="en-US" sz="1300" b="1" dirty="0" err="1">
                <a:latin typeface="Calibri" panose="020F0502020204030204" pitchFamily="34" charset="0"/>
                <a:cs typeface="Calibri" panose="020F0502020204030204" pitchFamily="34" charset="0"/>
              </a:rPr>
              <a:t>xMR</a:t>
            </a:r>
            <a:r>
              <a:rPr lang="en-US" sz="1300" b="1" dirty="0">
                <a:latin typeface="Calibri" panose="020F0502020204030204" pitchFamily="34" charset="0"/>
                <a:cs typeface="Calibri" panose="020F0502020204030204" pitchFamily="34" charset="0"/>
              </a:rPr>
              <a:t>)</a:t>
            </a:r>
          </a:p>
          <a:p>
            <a:r>
              <a:rPr lang="en-US" sz="1300" dirty="0">
                <a:latin typeface="Calibri" panose="020F0502020204030204" pitchFamily="34" charset="0"/>
                <a:cs typeface="Calibri" panose="020F0502020204030204" pitchFamily="34" charset="0"/>
              </a:rPr>
              <a:t>For the </a:t>
            </a:r>
            <a:r>
              <a:rPr lang="en-US" sz="1300" dirty="0" err="1">
                <a:latin typeface="Calibri" panose="020F0502020204030204" pitchFamily="34" charset="0"/>
                <a:cs typeface="Calibri" panose="020F0502020204030204" pitchFamily="34" charset="0"/>
              </a:rPr>
              <a:t>xMoving</a:t>
            </a:r>
            <a:r>
              <a:rPr lang="en-US" sz="1300" dirty="0">
                <a:latin typeface="Calibri" panose="020F0502020204030204" pitchFamily="34" charset="0"/>
                <a:cs typeface="Calibri" panose="020F0502020204030204" pitchFamily="34" charset="0"/>
              </a:rPr>
              <a:t> Range Chart, the following information </a:t>
            </a:r>
            <a:br>
              <a:rPr lang="en-US" sz="1300" dirty="0">
                <a:latin typeface="Calibri" panose="020F0502020204030204" pitchFamily="34" charset="0"/>
                <a:cs typeface="Calibri" panose="020F0502020204030204" pitchFamily="34" charset="0"/>
              </a:rPr>
            </a:br>
            <a:r>
              <a:rPr lang="en-US" sz="1300" dirty="0">
                <a:latin typeface="Calibri" panose="020F0502020204030204" pitchFamily="34" charset="0"/>
                <a:cs typeface="Calibri" panose="020F0502020204030204" pitchFamily="34" charset="0"/>
              </a:rPr>
              <a:t>was used:</a:t>
            </a:r>
          </a:p>
          <a:p>
            <a:pPr marL="285750" indent="-285750">
              <a:buFont typeface="Arial" panose="020B0604020202020204" pitchFamily="34" charset="0"/>
              <a:buChar char="•"/>
            </a:pPr>
            <a:r>
              <a:rPr lang="en-US" sz="1300" i="1" dirty="0" err="1">
                <a:latin typeface="Calibri" panose="020F0502020204030204" pitchFamily="34" charset="0"/>
                <a:cs typeface="Calibri" panose="020F0502020204030204" pitchFamily="34" charset="0"/>
              </a:rPr>
              <a:t>mRbar</a:t>
            </a:r>
            <a:r>
              <a:rPr lang="en-US" sz="1300" dirty="0">
                <a:latin typeface="Calibri" panose="020F0502020204030204" pitchFamily="34" charset="0"/>
                <a:cs typeface="Calibri" panose="020F0502020204030204" pitchFamily="34" charset="0"/>
              </a:rPr>
              <a:t> = 6.186207 = Centerline</a:t>
            </a:r>
          </a:p>
          <a:p>
            <a:pPr marL="285750" indent="-285750">
              <a:buFont typeface="Arial" panose="020B0604020202020204" pitchFamily="34" charset="0"/>
              <a:buChar char="•"/>
            </a:pPr>
            <a:r>
              <a:rPr lang="en-US" sz="1300" dirty="0">
                <a:latin typeface="Calibri" panose="020F0502020204030204" pitchFamily="34" charset="0"/>
                <a:cs typeface="Calibri" panose="020F0502020204030204" pitchFamily="34" charset="0"/>
              </a:rPr>
              <a:t>UCL = D4*</a:t>
            </a:r>
            <a:r>
              <a:rPr lang="en-US" sz="1300" i="1" dirty="0" err="1">
                <a:latin typeface="Calibri" panose="020F0502020204030204" pitchFamily="34" charset="0"/>
                <a:cs typeface="Calibri" panose="020F0502020204030204" pitchFamily="34" charset="0"/>
              </a:rPr>
              <a:t>mRbar</a:t>
            </a:r>
            <a:r>
              <a:rPr lang="en-US" sz="1300" i="1" dirty="0">
                <a:latin typeface="Calibri" panose="020F0502020204030204" pitchFamily="34" charset="0"/>
                <a:cs typeface="Calibri" panose="020F0502020204030204" pitchFamily="34" charset="0"/>
              </a:rPr>
              <a:t> </a:t>
            </a:r>
            <a:r>
              <a:rPr lang="en-US" sz="1300" dirty="0">
                <a:latin typeface="Calibri" panose="020F0502020204030204" pitchFamily="34" charset="0"/>
                <a:cs typeface="Calibri" panose="020F0502020204030204" pitchFamily="34" charset="0"/>
              </a:rPr>
              <a:t>= 16.935875</a:t>
            </a:r>
          </a:p>
          <a:p>
            <a:pPr marL="285750" indent="-285750">
              <a:buFont typeface="Arial" panose="020B0604020202020204" pitchFamily="34" charset="0"/>
              <a:buChar char="•"/>
            </a:pPr>
            <a:r>
              <a:rPr lang="en-US" sz="1300" dirty="0">
                <a:latin typeface="Calibri" panose="020F0502020204030204" pitchFamily="34" charset="0"/>
                <a:cs typeface="Calibri" panose="020F0502020204030204" pitchFamily="34" charset="0"/>
              </a:rPr>
              <a:t>LCL = D3*</a:t>
            </a:r>
            <a:r>
              <a:rPr lang="en-US" sz="1300" i="1" dirty="0" err="1">
                <a:latin typeface="Calibri" panose="020F0502020204030204" pitchFamily="34" charset="0"/>
                <a:cs typeface="Calibri" panose="020F0502020204030204" pitchFamily="34" charset="0"/>
              </a:rPr>
              <a:t>mRbar</a:t>
            </a:r>
            <a:r>
              <a:rPr lang="en-US" sz="1300" i="1" dirty="0">
                <a:latin typeface="Calibri" panose="020F0502020204030204" pitchFamily="34" charset="0"/>
                <a:cs typeface="Calibri" panose="020F0502020204030204" pitchFamily="34" charset="0"/>
              </a:rPr>
              <a:t> </a:t>
            </a:r>
            <a:r>
              <a:rPr lang="en-US" sz="1300" dirty="0">
                <a:latin typeface="Calibri" panose="020F0502020204030204" pitchFamily="34" charset="0"/>
                <a:cs typeface="Calibri" panose="020F0502020204030204" pitchFamily="34" charset="0"/>
              </a:rPr>
              <a:t>= 0.00</a:t>
            </a:r>
            <a:endParaRPr lang="en-US" sz="1300" i="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300" dirty="0">
                <a:latin typeface="Calibri" panose="020F0502020204030204" pitchFamily="34" charset="0"/>
                <a:cs typeface="Calibri" panose="020F0502020204030204" pitchFamily="34" charset="0"/>
              </a:rPr>
              <a:t>D4 = 3.27 from chart with </a:t>
            </a:r>
            <a:r>
              <a:rPr lang="en-US" sz="1300" i="1" dirty="0">
                <a:latin typeface="Calibri" panose="020F0502020204030204" pitchFamily="34" charset="0"/>
                <a:cs typeface="Calibri" panose="020F0502020204030204" pitchFamily="34" charset="0"/>
              </a:rPr>
              <a:t>n</a:t>
            </a:r>
            <a:r>
              <a:rPr lang="en-US" sz="1300" dirty="0">
                <a:latin typeface="Calibri" panose="020F0502020204030204" pitchFamily="34" charset="0"/>
                <a:cs typeface="Calibri" panose="020F0502020204030204" pitchFamily="34" charset="0"/>
              </a:rPr>
              <a:t> = 2</a:t>
            </a:r>
          </a:p>
          <a:p>
            <a:pPr marL="285750" indent="-285750">
              <a:buFont typeface="Arial" panose="020B0604020202020204" pitchFamily="34" charset="0"/>
              <a:buChar char="•"/>
            </a:pPr>
            <a:r>
              <a:rPr lang="en-US" sz="1300" dirty="0">
                <a:latin typeface="Calibri" panose="020F0502020204030204" pitchFamily="34" charset="0"/>
                <a:cs typeface="Calibri" panose="020F0502020204030204" pitchFamily="34" charset="0"/>
              </a:rPr>
              <a:t>D3 = 0.00 from chart with </a:t>
            </a:r>
            <a:r>
              <a:rPr lang="en-US" sz="1300" i="1" dirty="0">
                <a:latin typeface="Calibri" panose="020F0502020204030204" pitchFamily="34" charset="0"/>
                <a:cs typeface="Calibri" panose="020F0502020204030204" pitchFamily="34" charset="0"/>
              </a:rPr>
              <a:t>n</a:t>
            </a:r>
            <a:r>
              <a:rPr lang="en-US" sz="1300" dirty="0">
                <a:latin typeface="Calibri" panose="020F0502020204030204" pitchFamily="34" charset="0"/>
                <a:cs typeface="Calibri" panose="020F0502020204030204" pitchFamily="34" charset="0"/>
              </a:rPr>
              <a:t> = 2</a:t>
            </a:r>
            <a:endParaRPr lang="en-US" sz="1300" dirty="0"/>
          </a:p>
        </p:txBody>
      </p:sp>
      <p:pic>
        <p:nvPicPr>
          <p:cNvPr id="10" name="Picture 9">
            <a:extLst>
              <a:ext uri="{FF2B5EF4-FFF2-40B4-BE49-F238E27FC236}">
                <a16:creationId xmlns:a16="http://schemas.microsoft.com/office/drawing/2014/main" id="{D47D05BB-E76D-42AC-A299-34867F5F43D6}"/>
              </a:ext>
            </a:extLst>
          </p:cNvPr>
          <p:cNvPicPr>
            <a:picLocks noChangeAspect="1"/>
          </p:cNvPicPr>
          <p:nvPr/>
        </p:nvPicPr>
        <p:blipFill>
          <a:blip r:embed="rId2"/>
          <a:stretch>
            <a:fillRect/>
          </a:stretch>
        </p:blipFill>
        <p:spPr>
          <a:xfrm>
            <a:off x="286407" y="3697569"/>
            <a:ext cx="3846206" cy="1942748"/>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97E413C4-E6C6-439E-BA88-56637EE63200}"/>
              </a:ext>
            </a:extLst>
          </p:cNvPr>
          <p:cNvPicPr>
            <a:picLocks noChangeAspect="1"/>
          </p:cNvPicPr>
          <p:nvPr/>
        </p:nvPicPr>
        <p:blipFill>
          <a:blip r:embed="rId3"/>
          <a:stretch>
            <a:fillRect/>
          </a:stretch>
        </p:blipFill>
        <p:spPr>
          <a:xfrm>
            <a:off x="4649189" y="3429000"/>
            <a:ext cx="3990043" cy="2265828"/>
          </a:xfrm>
          <a:prstGeom prst="rect">
            <a:avLst/>
          </a:prstGeom>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DCB8E782-D7D9-44E0-A71C-D564B56AD9B7}"/>
              </a:ext>
            </a:extLst>
          </p:cNvPr>
          <p:cNvSpPr txBox="1"/>
          <p:nvPr/>
        </p:nvSpPr>
        <p:spPr>
          <a:xfrm>
            <a:off x="77189" y="5741845"/>
            <a:ext cx="8989619" cy="892552"/>
          </a:xfrm>
          <a:prstGeom prst="rect">
            <a:avLst/>
          </a:prstGeom>
          <a:noFill/>
        </p:spPr>
        <p:txBody>
          <a:bodyPr wrap="square" rtlCol="0">
            <a:spAutoFit/>
          </a:bodyPr>
          <a:lstStyle/>
          <a:p>
            <a:r>
              <a:rPr lang="en-US" sz="1300" dirty="0">
                <a:latin typeface="Calibri" panose="020F0502020204030204" pitchFamily="34" charset="0"/>
                <a:cs typeface="Calibri" panose="020F0502020204030204" pitchFamily="34" charset="0"/>
              </a:rPr>
              <a:t>The above charts indicate that the process is under control, with the exception of Day 5 (10/14/2018). On this day, I took more than over 11 minutes to bring my tack downstairs, 5 minutes to bring my horse in (he was likely eating and did not want to come to me) and then 14 minutes to take up. I must have been chatting and distracted that day, or my horse was uncooperative.</a:t>
            </a:r>
            <a:br>
              <a:rPr lang="en-US" sz="1300" dirty="0">
                <a:latin typeface="Calibri" panose="020F0502020204030204" pitchFamily="34" charset="0"/>
                <a:cs typeface="Calibri" panose="020F0502020204030204" pitchFamily="34" charset="0"/>
              </a:rPr>
            </a:br>
            <a:r>
              <a:rPr lang="en-US" sz="1300" dirty="0">
                <a:latin typeface="Calibri" panose="020F0502020204030204" pitchFamily="34" charset="0"/>
                <a:cs typeface="Calibri" panose="020F0502020204030204" pitchFamily="34" charset="0"/>
              </a:rPr>
              <a:t>In addition, the overall time continues to remain lowers after improvement. Need to monitor to maintain that improvement.</a:t>
            </a:r>
          </a:p>
        </p:txBody>
      </p:sp>
    </p:spTree>
    <p:extLst>
      <p:ext uri="{BB962C8B-B14F-4D97-AF65-F5344CB8AC3E}">
        <p14:creationId xmlns:p14="http://schemas.microsoft.com/office/powerpoint/2010/main" val="3334021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C83499-1F45-4BC6-A1CC-6A20EF36EB0C}"/>
              </a:ext>
            </a:extLst>
          </p:cNvPr>
          <p:cNvSpPr>
            <a:spLocks noGrp="1"/>
          </p:cNvSpPr>
          <p:nvPr>
            <p:ph type="title"/>
          </p:nvPr>
        </p:nvSpPr>
        <p:spPr/>
        <p:txBody>
          <a:bodyPr/>
          <a:lstStyle/>
          <a:p>
            <a:r>
              <a:rPr lang="en-US" dirty="0"/>
              <a:t>Overall Outcome and Conclusions</a:t>
            </a:r>
          </a:p>
        </p:txBody>
      </p:sp>
      <p:sp>
        <p:nvSpPr>
          <p:cNvPr id="6" name="TextBox 5">
            <a:extLst>
              <a:ext uri="{FF2B5EF4-FFF2-40B4-BE49-F238E27FC236}">
                <a16:creationId xmlns:a16="http://schemas.microsoft.com/office/drawing/2014/main" id="{95BE5BBD-9D47-4C12-AB8E-A7B76E79A295}"/>
              </a:ext>
            </a:extLst>
          </p:cNvPr>
          <p:cNvSpPr txBox="1"/>
          <p:nvPr/>
        </p:nvSpPr>
        <p:spPr>
          <a:xfrm>
            <a:off x="273132" y="938067"/>
            <a:ext cx="8740239" cy="692497"/>
          </a:xfrm>
          <a:prstGeom prst="rect">
            <a:avLst/>
          </a:prstGeom>
          <a:noFill/>
        </p:spPr>
        <p:txBody>
          <a:bodyPr wrap="square" rtlCol="0">
            <a:spAutoFit/>
          </a:bodyPr>
          <a:lstStyle/>
          <a:p>
            <a:r>
              <a:rPr lang="en-US" sz="1300" b="1" dirty="0">
                <a:latin typeface="Calibri" panose="020F0502020204030204" pitchFamily="34" charset="0"/>
                <a:cs typeface="Calibri" panose="020F0502020204030204" pitchFamily="34" charset="0"/>
              </a:rPr>
              <a:t>Overall Conclusions</a:t>
            </a:r>
            <a:endParaRPr lang="en-US" sz="1300" dirty="0">
              <a:latin typeface="Calibri" panose="020F0502020204030204" pitchFamily="34" charset="0"/>
              <a:cs typeface="Calibri" panose="020F0502020204030204" pitchFamily="34" charset="0"/>
            </a:endParaRPr>
          </a:p>
          <a:p>
            <a:r>
              <a:rPr lang="en-US" sz="1300" dirty="0">
                <a:latin typeface="Calibri" panose="020F0502020204030204" pitchFamily="34" charset="0"/>
                <a:cs typeface="Calibri" panose="020F0502020204030204" pitchFamily="34" charset="0"/>
              </a:rPr>
              <a:t>I found some overall conclusions based on the tests that I used as well as the data collection that I felt were worthy of sharing.</a:t>
            </a:r>
          </a:p>
          <a:p>
            <a:r>
              <a:rPr lang="en-US" sz="1300" b="1" dirty="0">
                <a:solidFill>
                  <a:srgbClr val="1529BB"/>
                </a:solidFill>
                <a:latin typeface="Calibri" panose="020F0502020204030204" pitchFamily="34" charset="0"/>
                <a:cs typeface="Calibri" panose="020F0502020204030204" pitchFamily="34" charset="0"/>
              </a:rPr>
              <a:t>Biggest Impact: I was able to shave off, in most cases, 10 minutes off my preparation time, so my goals were met!</a:t>
            </a:r>
          </a:p>
        </p:txBody>
      </p:sp>
      <p:sp>
        <p:nvSpPr>
          <p:cNvPr id="2" name="Rectangle 1">
            <a:extLst>
              <a:ext uri="{FF2B5EF4-FFF2-40B4-BE49-F238E27FC236}">
                <a16:creationId xmlns:a16="http://schemas.microsoft.com/office/drawing/2014/main" id="{BAFE4595-4F5F-47C5-8FF2-41C11628F6D6}"/>
              </a:ext>
            </a:extLst>
          </p:cNvPr>
          <p:cNvSpPr/>
          <p:nvPr/>
        </p:nvSpPr>
        <p:spPr>
          <a:xfrm>
            <a:off x="234469" y="2129327"/>
            <a:ext cx="8572585" cy="4293483"/>
          </a:xfrm>
          <a:prstGeom prst="rect">
            <a:avLst/>
          </a:prstGeom>
        </p:spPr>
        <p:txBody>
          <a:bodyPr wrap="square">
            <a:spAutoFit/>
          </a:bodyPr>
          <a:lstStyle/>
          <a:p>
            <a:r>
              <a:rPr lang="en-US" sz="1300" b="1" i="1" dirty="0">
                <a:latin typeface="Calibri" panose="020F0502020204030204" pitchFamily="34" charset="0"/>
                <a:cs typeface="Calibri" panose="020F0502020204030204" pitchFamily="34" charset="0"/>
              </a:rPr>
              <a:t>Conclusions</a:t>
            </a:r>
          </a:p>
          <a:p>
            <a:pPr marL="285750" indent="-285750">
              <a:buFont typeface="Arial" panose="020B0604020202020204" pitchFamily="34" charset="0"/>
              <a:buChar char="•"/>
            </a:pPr>
            <a:r>
              <a:rPr lang="en-US" sz="1300" i="1" dirty="0">
                <a:latin typeface="Calibri" panose="020F0502020204030204" pitchFamily="34" charset="0"/>
                <a:cs typeface="Calibri" panose="020F0502020204030204" pitchFamily="34" charset="0"/>
              </a:rPr>
              <a:t>Distraction</a:t>
            </a:r>
            <a:r>
              <a:rPr lang="en-US" sz="1300" dirty="0">
                <a:latin typeface="Calibri" panose="020F0502020204030204" pitchFamily="34" charset="0"/>
                <a:cs typeface="Calibri" panose="020F0502020204030204" pitchFamily="34" charset="0"/>
              </a:rPr>
              <a:t> - There were times when my process went a bit off target by talking to others and being distracted even though I knew I had a time constraint. I believe I became more aware of this and tried to minimize this in my post-improvement process and that had overall benefits. I am very chatty and did become a hinderance to my process.</a:t>
            </a:r>
          </a:p>
          <a:p>
            <a:pPr marL="285750" indent="-285750">
              <a:buFont typeface="Arial" panose="020B0604020202020204" pitchFamily="34" charset="0"/>
              <a:buChar char="•"/>
            </a:pPr>
            <a:r>
              <a:rPr lang="en-US" sz="1300" i="1" dirty="0">
                <a:latin typeface="Calibri" panose="020F0502020204030204" pitchFamily="34" charset="0"/>
                <a:cs typeface="Calibri" panose="020F0502020204030204" pitchFamily="34" charset="0"/>
              </a:rPr>
              <a:t>Uncontrollable Forces </a:t>
            </a:r>
            <a:r>
              <a:rPr lang="en-US" sz="1300" dirty="0">
                <a:latin typeface="Calibri" panose="020F0502020204030204" pitchFamily="34" charset="0"/>
                <a:cs typeface="Calibri" panose="020F0502020204030204" pitchFamily="34" charset="0"/>
              </a:rPr>
              <a:t>– The process I tried to improve has many things that are completely uncontrollable and I got frustrated sometimes. These include:</a:t>
            </a:r>
          </a:p>
          <a:p>
            <a:pPr marL="742950" lvl="1" indent="-285750">
              <a:buFont typeface="Arial" panose="020B0604020202020204" pitchFamily="34" charset="0"/>
              <a:buChar char="•"/>
            </a:pPr>
            <a:r>
              <a:rPr lang="en-US" sz="1300" i="1" dirty="0">
                <a:latin typeface="Calibri" panose="020F0502020204030204" pitchFamily="34" charset="0"/>
                <a:cs typeface="Calibri" panose="020F0502020204030204" pitchFamily="34" charset="0"/>
              </a:rPr>
              <a:t>Dirty Horse </a:t>
            </a:r>
            <a:r>
              <a:rPr lang="en-US" sz="1300" dirty="0">
                <a:latin typeface="Calibri" panose="020F0502020204030204" pitchFamily="34" charset="0"/>
                <a:cs typeface="Calibri" panose="020F0502020204030204" pitchFamily="34" charset="0"/>
              </a:rPr>
              <a:t>- Some days, they come in from outside clean and brushing and other tasks are a breeze. Other times, they decide to roll around in the mud. There is nothing that can control this, so it had an effect on my data, but was out of my control.</a:t>
            </a:r>
          </a:p>
          <a:p>
            <a:pPr marL="742950" lvl="1" indent="-285750">
              <a:buFont typeface="Arial" panose="020B0604020202020204" pitchFamily="34" charset="0"/>
              <a:buChar char="•"/>
            </a:pPr>
            <a:r>
              <a:rPr lang="en-US" sz="1300" i="1" dirty="0">
                <a:latin typeface="Calibri" panose="020F0502020204030204" pitchFamily="34" charset="0"/>
                <a:cs typeface="Calibri" panose="020F0502020204030204" pitchFamily="34" charset="0"/>
              </a:rPr>
              <a:t>Cooperation</a:t>
            </a:r>
            <a:r>
              <a:rPr lang="en-US" sz="1300" dirty="0">
                <a:latin typeface="Calibri" panose="020F0502020204030204" pitchFamily="34" charset="0"/>
                <a:cs typeface="Calibri" panose="020F0502020204030204" pitchFamily="34" charset="0"/>
              </a:rPr>
              <a:t> – These are animals and some times they just do not feel like cooperating. For example, instead of coming to the gate when asked in the paddock, they may decide to play tag with you instead. Or, they may not stand still on the cross ties when you try to put their boots on or try to pick up their feet.</a:t>
            </a:r>
          </a:p>
          <a:p>
            <a:pPr marL="742950" lvl="1" indent="-285750">
              <a:buFont typeface="Arial" panose="020B0604020202020204" pitchFamily="34" charset="0"/>
              <a:buChar char="•"/>
            </a:pPr>
            <a:r>
              <a:rPr lang="en-US" sz="1300" i="1" dirty="0">
                <a:latin typeface="Calibri" panose="020F0502020204030204" pitchFamily="34" charset="0"/>
                <a:cs typeface="Calibri" panose="020F0502020204030204" pitchFamily="34" charset="0"/>
              </a:rPr>
              <a:t>Other People </a:t>
            </a:r>
            <a:r>
              <a:rPr lang="en-US" sz="1300" dirty="0">
                <a:latin typeface="Calibri" panose="020F0502020204030204" pitchFamily="34" charset="0"/>
                <a:cs typeface="Calibri" panose="020F0502020204030204" pitchFamily="34" charset="0"/>
              </a:rPr>
              <a:t>– At a barn with over 40 horses, there are always others preparing to ride, riding or untacking and putting horses away. How much time it takes to get people’s attention so you can pass them on the narrow aisle, or get into the ring while they are riding, etc. is something that it not something I can control.</a:t>
            </a:r>
          </a:p>
          <a:p>
            <a:pPr marL="742950" lvl="1" indent="-285750">
              <a:buFont typeface="Arial" panose="020B0604020202020204" pitchFamily="34" charset="0"/>
              <a:buChar char="•"/>
            </a:pPr>
            <a:r>
              <a:rPr lang="en-US" sz="1300" i="1" dirty="0">
                <a:latin typeface="Calibri" panose="020F0502020204030204" pitchFamily="34" charset="0"/>
                <a:cs typeface="Calibri" panose="020F0502020204030204" pitchFamily="34" charset="0"/>
              </a:rPr>
              <a:t>Traffic</a:t>
            </a:r>
            <a:r>
              <a:rPr lang="en-US" sz="1300" dirty="0">
                <a:latin typeface="Calibri" panose="020F0502020204030204" pitchFamily="34" charset="0"/>
                <a:cs typeface="Calibri" panose="020F0502020204030204" pitchFamily="34" charset="0"/>
              </a:rPr>
              <a:t> – sometimes my entire process was out of whack because I was stuck in traffic after work and got to the barn much later. I still went through the process on these days, but this is something that I cannot control.</a:t>
            </a:r>
            <a:endParaRPr lang="en-US" sz="1300" i="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300" i="1" dirty="0">
                <a:latin typeface="Calibri" panose="020F0502020204030204" pitchFamily="34" charset="0"/>
                <a:cs typeface="Calibri" panose="020F0502020204030204" pitchFamily="34" charset="0"/>
              </a:rPr>
              <a:t>Awareness</a:t>
            </a:r>
            <a:r>
              <a:rPr lang="en-US" sz="1300" dirty="0">
                <a:latin typeface="Calibri" panose="020F0502020204030204" pitchFamily="34" charset="0"/>
                <a:cs typeface="Calibri" panose="020F0502020204030204" pitchFamily="34" charset="0"/>
              </a:rPr>
              <a:t> – this goes back to distraction. Once I started tracking my time, I became more aware. I instinctively started to do things faster. I also found that I was encouraged to improve by just the mere task of keeping track of how much time things actually take. Much of this just happened by default.</a:t>
            </a:r>
          </a:p>
          <a:p>
            <a:pPr marL="285750" indent="-285750">
              <a:buFont typeface="Arial" panose="020B0604020202020204" pitchFamily="34" charset="0"/>
              <a:buChar char="•"/>
            </a:pPr>
            <a:r>
              <a:rPr lang="en-US" sz="1300" i="1" dirty="0">
                <a:latin typeface="Calibri" panose="020F0502020204030204" pitchFamily="34" charset="0"/>
                <a:cs typeface="Calibri" panose="020F0502020204030204" pitchFamily="34" charset="0"/>
              </a:rPr>
              <a:t>Analysis</a:t>
            </a:r>
            <a:r>
              <a:rPr lang="en-US" sz="1300" dirty="0">
                <a:latin typeface="Calibri" panose="020F0502020204030204" pitchFamily="34" charset="0"/>
                <a:cs typeface="Calibri" panose="020F0502020204030204" pitchFamily="34" charset="0"/>
              </a:rPr>
              <a:t> – only work with what you can control, not what you cannot.</a:t>
            </a:r>
          </a:p>
        </p:txBody>
      </p:sp>
      <p:pic>
        <p:nvPicPr>
          <p:cNvPr id="3" name="Picture 2">
            <a:extLst>
              <a:ext uri="{FF2B5EF4-FFF2-40B4-BE49-F238E27FC236}">
                <a16:creationId xmlns:a16="http://schemas.microsoft.com/office/drawing/2014/main" id="{FD1673C9-7234-4BF3-B165-98E08EA06575}"/>
              </a:ext>
            </a:extLst>
          </p:cNvPr>
          <p:cNvPicPr>
            <a:picLocks noChangeAspect="1"/>
          </p:cNvPicPr>
          <p:nvPr/>
        </p:nvPicPr>
        <p:blipFill>
          <a:blip r:embed="rId2"/>
          <a:stretch>
            <a:fillRect/>
          </a:stretch>
        </p:blipFill>
        <p:spPr>
          <a:xfrm>
            <a:off x="6324171" y="1693147"/>
            <a:ext cx="2267067" cy="46357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03690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D86B-772C-40E2-9000-4E82C44B5F4A}"/>
              </a:ext>
            </a:extLst>
          </p:cNvPr>
          <p:cNvSpPr>
            <a:spLocks noGrp="1"/>
          </p:cNvSpPr>
          <p:nvPr>
            <p:ph type="title"/>
          </p:nvPr>
        </p:nvSpPr>
        <p:spPr/>
        <p:txBody>
          <a:bodyPr/>
          <a:lstStyle/>
          <a:p>
            <a:r>
              <a:rPr lang="en-US" dirty="0"/>
              <a:t>Photo Background</a:t>
            </a:r>
          </a:p>
        </p:txBody>
      </p:sp>
      <p:sp>
        <p:nvSpPr>
          <p:cNvPr id="3" name="TextBox 2">
            <a:extLst>
              <a:ext uri="{FF2B5EF4-FFF2-40B4-BE49-F238E27FC236}">
                <a16:creationId xmlns:a16="http://schemas.microsoft.com/office/drawing/2014/main" id="{2673E00B-7F13-44A2-928E-77527866E203}"/>
              </a:ext>
            </a:extLst>
          </p:cNvPr>
          <p:cNvSpPr txBox="1"/>
          <p:nvPr/>
        </p:nvSpPr>
        <p:spPr>
          <a:xfrm>
            <a:off x="124276" y="916802"/>
            <a:ext cx="3985525" cy="892552"/>
          </a:xfrm>
          <a:prstGeom prst="rect">
            <a:avLst/>
          </a:prstGeom>
          <a:noFill/>
        </p:spPr>
        <p:txBody>
          <a:bodyPr wrap="square" rtlCol="0">
            <a:spAutoFit/>
          </a:bodyPr>
          <a:lstStyle/>
          <a:p>
            <a:r>
              <a:rPr lang="en-US" sz="1300" b="1" dirty="0">
                <a:latin typeface="Calibri" panose="020F0502020204030204" pitchFamily="34" charset="0"/>
                <a:cs typeface="Calibri" panose="020F0502020204030204" pitchFamily="34" charset="0"/>
              </a:rPr>
              <a:t>Photos for Background</a:t>
            </a:r>
            <a:endParaRPr lang="en-US" sz="1300" dirty="0">
              <a:latin typeface="Calibri" panose="020F0502020204030204" pitchFamily="34" charset="0"/>
              <a:cs typeface="Calibri" panose="020F0502020204030204" pitchFamily="34" charset="0"/>
            </a:endParaRPr>
          </a:p>
          <a:p>
            <a:r>
              <a:rPr lang="en-US" sz="1300" dirty="0">
                <a:latin typeface="Calibri" panose="020F0502020204030204" pitchFamily="34" charset="0"/>
                <a:cs typeface="Calibri" panose="020F0502020204030204" pitchFamily="34" charset="0"/>
              </a:rPr>
              <a:t>Since my use case for this project can be considered a bit different and hard to visualize, I felt it might help to provide some photos to back up my data.</a:t>
            </a:r>
          </a:p>
        </p:txBody>
      </p:sp>
      <p:sp>
        <p:nvSpPr>
          <p:cNvPr id="4" name="TextBox 3">
            <a:extLst>
              <a:ext uri="{FF2B5EF4-FFF2-40B4-BE49-F238E27FC236}">
                <a16:creationId xmlns:a16="http://schemas.microsoft.com/office/drawing/2014/main" id="{AD889EDA-115D-4CAB-9699-11BA578D2727}"/>
              </a:ext>
            </a:extLst>
          </p:cNvPr>
          <p:cNvSpPr txBox="1"/>
          <p:nvPr/>
        </p:nvSpPr>
        <p:spPr>
          <a:xfrm>
            <a:off x="38204" y="4373350"/>
            <a:ext cx="3985525" cy="292388"/>
          </a:xfrm>
          <a:prstGeom prst="rect">
            <a:avLst/>
          </a:prstGeom>
          <a:noFill/>
        </p:spPr>
        <p:txBody>
          <a:bodyPr wrap="square" rtlCol="0">
            <a:spAutoFit/>
          </a:bodyPr>
          <a:lstStyle/>
          <a:p>
            <a:pPr algn="ctr"/>
            <a:r>
              <a:rPr lang="en-US" sz="1300" b="1" dirty="0">
                <a:latin typeface="Calibri" panose="020F0502020204030204" pitchFamily="34" charset="0"/>
                <a:cs typeface="Calibri" panose="020F0502020204030204" pitchFamily="34" charset="0"/>
              </a:rPr>
              <a:t>Horse Aisle with Stall, Brushes and Tack Available</a:t>
            </a:r>
            <a:endParaRPr lang="en-US" sz="13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576BF678-4B63-409A-8DFA-56BF37FD3FD8}"/>
              </a:ext>
            </a:extLst>
          </p:cNvPr>
          <p:cNvSpPr txBox="1"/>
          <p:nvPr/>
        </p:nvSpPr>
        <p:spPr>
          <a:xfrm>
            <a:off x="7685998" y="912010"/>
            <a:ext cx="1311155" cy="892552"/>
          </a:xfrm>
          <a:prstGeom prst="rect">
            <a:avLst/>
          </a:prstGeom>
          <a:noFill/>
        </p:spPr>
        <p:txBody>
          <a:bodyPr wrap="square" rtlCol="0">
            <a:spAutoFit/>
          </a:bodyPr>
          <a:lstStyle/>
          <a:p>
            <a:pPr algn="ctr"/>
            <a:r>
              <a:rPr lang="en-US" sz="1300" b="1" dirty="0">
                <a:latin typeface="Calibri" panose="020F0502020204030204" pitchFamily="34" charset="0"/>
                <a:cs typeface="Calibri" panose="020F0502020204030204" pitchFamily="34" charset="0"/>
              </a:rPr>
              <a:t>Horse in Paddock in relationship to Barn</a:t>
            </a:r>
            <a:endParaRPr lang="en-US" sz="13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B3465153-C31F-4574-BC37-F2854D85963E}"/>
              </a:ext>
            </a:extLst>
          </p:cNvPr>
          <p:cNvSpPr txBox="1"/>
          <p:nvPr/>
        </p:nvSpPr>
        <p:spPr>
          <a:xfrm>
            <a:off x="365981" y="6038671"/>
            <a:ext cx="3095934" cy="292388"/>
          </a:xfrm>
          <a:prstGeom prst="rect">
            <a:avLst/>
          </a:prstGeom>
          <a:noFill/>
        </p:spPr>
        <p:txBody>
          <a:bodyPr wrap="square" rtlCol="0">
            <a:spAutoFit/>
          </a:bodyPr>
          <a:lstStyle/>
          <a:p>
            <a:pPr algn="ctr"/>
            <a:r>
              <a:rPr lang="en-US" sz="1300" b="1" dirty="0">
                <a:latin typeface="Calibri" panose="020F0502020204030204" pitchFamily="34" charset="0"/>
                <a:cs typeface="Calibri" panose="020F0502020204030204" pitchFamily="34" charset="0"/>
              </a:rPr>
              <a:t>Horse Hoof Before and After Oil</a:t>
            </a:r>
            <a:endParaRPr lang="en-US" sz="13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1C4A8B1-8470-4B35-9016-3C285F0AB7A6}"/>
              </a:ext>
            </a:extLst>
          </p:cNvPr>
          <p:cNvSpPr txBox="1"/>
          <p:nvPr/>
        </p:nvSpPr>
        <p:spPr>
          <a:xfrm>
            <a:off x="5270216" y="4164349"/>
            <a:ext cx="2423065" cy="492443"/>
          </a:xfrm>
          <a:prstGeom prst="rect">
            <a:avLst/>
          </a:prstGeom>
          <a:noFill/>
        </p:spPr>
        <p:txBody>
          <a:bodyPr wrap="square" rtlCol="0">
            <a:spAutoFit/>
          </a:bodyPr>
          <a:lstStyle/>
          <a:p>
            <a:pPr algn="ctr"/>
            <a:r>
              <a:rPr lang="en-US" sz="1300" b="1" dirty="0">
                <a:latin typeface="Calibri" panose="020F0502020204030204" pitchFamily="34" charset="0"/>
                <a:cs typeface="Calibri" panose="020F0502020204030204" pitchFamily="34" charset="0"/>
              </a:rPr>
              <a:t>View from Horse on Aisle to Ring for riding</a:t>
            </a:r>
            <a:endParaRPr lang="en-US" sz="13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9756CD44-3FA5-4100-A08D-25ACA6785461}"/>
              </a:ext>
            </a:extLst>
          </p:cNvPr>
          <p:cNvSpPr txBox="1"/>
          <p:nvPr/>
        </p:nvSpPr>
        <p:spPr>
          <a:xfrm>
            <a:off x="3790960" y="6301867"/>
            <a:ext cx="3985525" cy="292388"/>
          </a:xfrm>
          <a:prstGeom prst="rect">
            <a:avLst/>
          </a:prstGeom>
          <a:noFill/>
        </p:spPr>
        <p:txBody>
          <a:bodyPr wrap="square" rtlCol="0">
            <a:spAutoFit/>
          </a:bodyPr>
          <a:lstStyle/>
          <a:p>
            <a:pPr algn="ctr"/>
            <a:r>
              <a:rPr lang="en-US" sz="1300" b="1" dirty="0">
                <a:latin typeface="Calibri" panose="020F0502020204030204" pitchFamily="34" charset="0"/>
                <a:cs typeface="Calibri" panose="020F0502020204030204" pitchFamily="34" charset="0"/>
              </a:rPr>
              <a:t>Horse Clean, Brushed and Tacked for Riding</a:t>
            </a:r>
            <a:endParaRPr lang="en-US" sz="13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5D0256AC-4C0C-4B74-8238-5A730D8FD26E}"/>
              </a:ext>
            </a:extLst>
          </p:cNvPr>
          <p:cNvSpPr txBox="1"/>
          <p:nvPr/>
        </p:nvSpPr>
        <p:spPr>
          <a:xfrm>
            <a:off x="3987002" y="2418714"/>
            <a:ext cx="2270787" cy="492443"/>
          </a:xfrm>
          <a:prstGeom prst="rect">
            <a:avLst/>
          </a:prstGeom>
          <a:noFill/>
        </p:spPr>
        <p:txBody>
          <a:bodyPr wrap="square" rtlCol="0">
            <a:spAutoFit/>
          </a:bodyPr>
          <a:lstStyle/>
          <a:p>
            <a:pPr algn="ctr"/>
            <a:r>
              <a:rPr lang="en-US" sz="1300" b="1" dirty="0">
                <a:latin typeface="Calibri" panose="020F0502020204030204" pitchFamily="34" charset="0"/>
                <a:cs typeface="Calibri" panose="020F0502020204030204" pitchFamily="34" charset="0"/>
              </a:rPr>
              <a:t>(Typical) Horse Before Preparation</a:t>
            </a:r>
            <a:endParaRPr lang="en-US" sz="1300" dirty="0">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759E8516-CB09-4E10-B425-4122DE8C54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2519" y="4833483"/>
            <a:ext cx="1491204" cy="1491204"/>
          </a:xfrm>
          <a:prstGeom prst="rect">
            <a:avLst/>
          </a:prstGeom>
        </p:spPr>
      </p:pic>
      <p:pic>
        <p:nvPicPr>
          <p:cNvPr id="21" name="Picture 20">
            <a:extLst>
              <a:ext uri="{FF2B5EF4-FFF2-40B4-BE49-F238E27FC236}">
                <a16:creationId xmlns:a16="http://schemas.microsoft.com/office/drawing/2014/main" id="{60AA8CDF-8513-4D34-AC5F-7C3DB1AC4FD2}"/>
              </a:ext>
            </a:extLst>
          </p:cNvPr>
          <p:cNvPicPr>
            <a:picLocks noChangeAspect="1"/>
          </p:cNvPicPr>
          <p:nvPr/>
        </p:nvPicPr>
        <p:blipFill rotWithShape="1">
          <a:blip r:embed="rId3">
            <a:extLst>
              <a:ext uri="{28A0092B-C50C-407E-A947-70E740481C1C}">
                <a14:useLocalDpi xmlns:a14="http://schemas.microsoft.com/office/drawing/2010/main" val="0"/>
              </a:ext>
            </a:extLst>
          </a:blip>
          <a:srcRect l="7422" r="21375"/>
          <a:stretch/>
        </p:blipFill>
        <p:spPr>
          <a:xfrm rot="5400000">
            <a:off x="5819057" y="2795152"/>
            <a:ext cx="1325385" cy="1396056"/>
          </a:xfrm>
          <a:prstGeom prst="rect">
            <a:avLst/>
          </a:prstGeom>
        </p:spPr>
      </p:pic>
      <p:pic>
        <p:nvPicPr>
          <p:cNvPr id="23" name="Picture 22">
            <a:extLst>
              <a:ext uri="{FF2B5EF4-FFF2-40B4-BE49-F238E27FC236}">
                <a16:creationId xmlns:a16="http://schemas.microsoft.com/office/drawing/2014/main" id="{70E5C8F8-B4F6-4997-A007-C4445A2A4924}"/>
              </a:ext>
            </a:extLst>
          </p:cNvPr>
          <p:cNvPicPr>
            <a:picLocks noChangeAspect="1"/>
          </p:cNvPicPr>
          <p:nvPr/>
        </p:nvPicPr>
        <p:blipFill rotWithShape="1">
          <a:blip r:embed="rId4">
            <a:extLst>
              <a:ext uri="{28A0092B-C50C-407E-A947-70E740481C1C}">
                <a14:useLocalDpi xmlns:a14="http://schemas.microsoft.com/office/drawing/2010/main" val="0"/>
              </a:ext>
            </a:extLst>
          </a:blip>
          <a:srcRect l="82912" t="30342" r="-294" b="33569"/>
          <a:stretch/>
        </p:blipFill>
        <p:spPr>
          <a:xfrm rot="5400000">
            <a:off x="2074659" y="4982671"/>
            <a:ext cx="825906" cy="1286094"/>
          </a:xfrm>
          <a:prstGeom prst="rect">
            <a:avLst/>
          </a:prstGeom>
        </p:spPr>
      </p:pic>
      <p:pic>
        <p:nvPicPr>
          <p:cNvPr id="25" name="Picture 24">
            <a:extLst>
              <a:ext uri="{FF2B5EF4-FFF2-40B4-BE49-F238E27FC236}">
                <a16:creationId xmlns:a16="http://schemas.microsoft.com/office/drawing/2014/main" id="{586645DD-2D8F-4914-9E57-8FE38250E278}"/>
              </a:ext>
            </a:extLst>
          </p:cNvPr>
          <p:cNvPicPr>
            <a:picLocks noChangeAspect="1"/>
          </p:cNvPicPr>
          <p:nvPr/>
        </p:nvPicPr>
        <p:blipFill rotWithShape="1">
          <a:blip r:embed="rId5">
            <a:extLst>
              <a:ext uri="{28A0092B-C50C-407E-A947-70E740481C1C}">
                <a14:useLocalDpi xmlns:a14="http://schemas.microsoft.com/office/drawing/2010/main" val="0"/>
              </a:ext>
            </a:extLst>
          </a:blip>
          <a:srcRect l="81099" t="25753" b="35454"/>
          <a:stretch/>
        </p:blipFill>
        <p:spPr>
          <a:xfrm rot="5400000">
            <a:off x="705714" y="4904663"/>
            <a:ext cx="786905" cy="1211284"/>
          </a:xfrm>
          <a:prstGeom prst="rect">
            <a:avLst/>
          </a:prstGeom>
        </p:spPr>
      </p:pic>
      <p:pic>
        <p:nvPicPr>
          <p:cNvPr id="27" name="Picture 26">
            <a:extLst>
              <a:ext uri="{FF2B5EF4-FFF2-40B4-BE49-F238E27FC236}">
                <a16:creationId xmlns:a16="http://schemas.microsoft.com/office/drawing/2014/main" id="{63B95B2C-3786-495C-BA94-1F26AE1FFAC5}"/>
              </a:ext>
            </a:extLst>
          </p:cNvPr>
          <p:cNvPicPr>
            <a:picLocks noChangeAspect="1"/>
          </p:cNvPicPr>
          <p:nvPr/>
        </p:nvPicPr>
        <p:blipFill rotWithShape="1">
          <a:blip r:embed="rId6">
            <a:extLst>
              <a:ext uri="{28A0092B-C50C-407E-A947-70E740481C1C}">
                <a14:useLocalDpi xmlns:a14="http://schemas.microsoft.com/office/drawing/2010/main" val="0"/>
              </a:ext>
            </a:extLst>
          </a:blip>
          <a:srcRect l="5199" t="2251" b="7684"/>
          <a:stretch/>
        </p:blipFill>
        <p:spPr>
          <a:xfrm>
            <a:off x="5990681" y="4932238"/>
            <a:ext cx="1461421" cy="1386960"/>
          </a:xfrm>
          <a:prstGeom prst="rect">
            <a:avLst/>
          </a:prstGeom>
        </p:spPr>
      </p:pic>
      <p:pic>
        <p:nvPicPr>
          <p:cNvPr id="29" name="Picture 28">
            <a:extLst>
              <a:ext uri="{FF2B5EF4-FFF2-40B4-BE49-F238E27FC236}">
                <a16:creationId xmlns:a16="http://schemas.microsoft.com/office/drawing/2014/main" id="{BFB5EFA1-CB22-4560-85FB-8698BA6618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9516" y="912010"/>
            <a:ext cx="1485761" cy="1445263"/>
          </a:xfrm>
          <a:prstGeom prst="rect">
            <a:avLst/>
          </a:prstGeom>
        </p:spPr>
      </p:pic>
      <p:pic>
        <p:nvPicPr>
          <p:cNvPr id="31" name="Picture 30">
            <a:extLst>
              <a:ext uri="{FF2B5EF4-FFF2-40B4-BE49-F238E27FC236}">
                <a16:creationId xmlns:a16="http://schemas.microsoft.com/office/drawing/2014/main" id="{5E36B2A1-66A2-40FE-900E-FC4C6F461F66}"/>
              </a:ext>
            </a:extLst>
          </p:cNvPr>
          <p:cNvPicPr>
            <a:picLocks noChangeAspect="1"/>
          </p:cNvPicPr>
          <p:nvPr/>
        </p:nvPicPr>
        <p:blipFill rotWithShape="1">
          <a:blip r:embed="rId8">
            <a:extLst>
              <a:ext uri="{28A0092B-C50C-407E-A947-70E740481C1C}">
                <a14:useLocalDpi xmlns:a14="http://schemas.microsoft.com/office/drawing/2010/main" val="0"/>
              </a:ext>
            </a:extLst>
          </a:blip>
          <a:srcRect t="27107" r="61790" b="13523"/>
          <a:stretch/>
        </p:blipFill>
        <p:spPr>
          <a:xfrm>
            <a:off x="6481748" y="897691"/>
            <a:ext cx="1243357" cy="1183852"/>
          </a:xfrm>
          <a:prstGeom prst="rect">
            <a:avLst/>
          </a:prstGeom>
        </p:spPr>
      </p:pic>
      <p:pic>
        <p:nvPicPr>
          <p:cNvPr id="33" name="Picture 32">
            <a:extLst>
              <a:ext uri="{FF2B5EF4-FFF2-40B4-BE49-F238E27FC236}">
                <a16:creationId xmlns:a16="http://schemas.microsoft.com/office/drawing/2014/main" id="{AB8CF575-A8B2-4B0B-B856-9AF2626D2A37}"/>
              </a:ext>
            </a:extLst>
          </p:cNvPr>
          <p:cNvPicPr>
            <a:picLocks noChangeAspect="1"/>
          </p:cNvPicPr>
          <p:nvPr/>
        </p:nvPicPr>
        <p:blipFill rotWithShape="1">
          <a:blip r:embed="rId9">
            <a:extLst>
              <a:ext uri="{28A0092B-C50C-407E-A947-70E740481C1C}">
                <a14:useLocalDpi xmlns:a14="http://schemas.microsoft.com/office/drawing/2010/main" val="0"/>
              </a:ext>
            </a:extLst>
          </a:blip>
          <a:srcRect t="18240" b="7292"/>
          <a:stretch/>
        </p:blipFill>
        <p:spPr>
          <a:xfrm>
            <a:off x="7514548" y="1849950"/>
            <a:ext cx="1293106" cy="1272236"/>
          </a:xfrm>
          <a:prstGeom prst="rect">
            <a:avLst/>
          </a:prstGeom>
        </p:spPr>
      </p:pic>
      <p:grpSp>
        <p:nvGrpSpPr>
          <p:cNvPr id="39" name="Group 38">
            <a:extLst>
              <a:ext uri="{FF2B5EF4-FFF2-40B4-BE49-F238E27FC236}">
                <a16:creationId xmlns:a16="http://schemas.microsoft.com/office/drawing/2014/main" id="{71AAA80F-38FB-4FC1-B077-6EAF05FE3032}"/>
              </a:ext>
            </a:extLst>
          </p:cNvPr>
          <p:cNvGrpSpPr/>
          <p:nvPr/>
        </p:nvGrpSpPr>
        <p:grpSpPr>
          <a:xfrm>
            <a:off x="124276" y="1948820"/>
            <a:ext cx="1787651" cy="2099357"/>
            <a:chOff x="124276" y="1948820"/>
            <a:chExt cx="1787651" cy="2099357"/>
          </a:xfrm>
        </p:grpSpPr>
        <p:pic>
          <p:nvPicPr>
            <p:cNvPr id="11" name="Picture 10">
              <a:extLst>
                <a:ext uri="{FF2B5EF4-FFF2-40B4-BE49-F238E27FC236}">
                  <a16:creationId xmlns:a16="http://schemas.microsoft.com/office/drawing/2014/main" id="{A2F7E52C-B125-4C6A-AF12-755FC50FFFD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6407" y="1948820"/>
              <a:ext cx="1625520" cy="2031900"/>
            </a:xfrm>
            <a:prstGeom prst="rect">
              <a:avLst/>
            </a:prstGeom>
          </p:spPr>
        </p:pic>
        <p:sp>
          <p:nvSpPr>
            <p:cNvPr id="34" name="Rectangle: Rounded Corners 33">
              <a:extLst>
                <a:ext uri="{FF2B5EF4-FFF2-40B4-BE49-F238E27FC236}">
                  <a16:creationId xmlns:a16="http://schemas.microsoft.com/office/drawing/2014/main" id="{949F1893-96C0-42C5-8A74-5001082C4092}"/>
                </a:ext>
              </a:extLst>
            </p:cNvPr>
            <p:cNvSpPr/>
            <p:nvPr/>
          </p:nvSpPr>
          <p:spPr bwMode="auto">
            <a:xfrm>
              <a:off x="124276" y="3496457"/>
              <a:ext cx="505116" cy="551720"/>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sp>
        <p:nvSpPr>
          <p:cNvPr id="35" name="TextBox 34">
            <a:extLst>
              <a:ext uri="{FF2B5EF4-FFF2-40B4-BE49-F238E27FC236}">
                <a16:creationId xmlns:a16="http://schemas.microsoft.com/office/drawing/2014/main" id="{B70300E2-6BA9-487F-8C5E-BFC540BD08EA}"/>
              </a:ext>
            </a:extLst>
          </p:cNvPr>
          <p:cNvSpPr txBox="1"/>
          <p:nvPr/>
        </p:nvSpPr>
        <p:spPr>
          <a:xfrm>
            <a:off x="-54583" y="4009679"/>
            <a:ext cx="874047" cy="230832"/>
          </a:xfrm>
          <a:prstGeom prst="rect">
            <a:avLst/>
          </a:prstGeom>
          <a:noFill/>
        </p:spPr>
        <p:txBody>
          <a:bodyPr wrap="square" rtlCol="0">
            <a:spAutoFit/>
          </a:bodyPr>
          <a:lstStyle/>
          <a:p>
            <a:pPr algn="ctr"/>
            <a:r>
              <a:rPr lang="en-US" sz="900" dirty="0">
                <a:solidFill>
                  <a:srgbClr val="FF0000"/>
                </a:solidFill>
                <a:latin typeface="Calibri" panose="020F0502020204030204" pitchFamily="34" charset="0"/>
                <a:cs typeface="Calibri" panose="020F0502020204030204" pitchFamily="34" charset="0"/>
              </a:rPr>
              <a:t>brushes</a:t>
            </a:r>
          </a:p>
        </p:txBody>
      </p:sp>
      <p:grpSp>
        <p:nvGrpSpPr>
          <p:cNvPr id="38" name="Group 37">
            <a:extLst>
              <a:ext uri="{FF2B5EF4-FFF2-40B4-BE49-F238E27FC236}">
                <a16:creationId xmlns:a16="http://schemas.microsoft.com/office/drawing/2014/main" id="{32C2DE54-C59C-420F-8ACE-547A7B5F518B}"/>
              </a:ext>
            </a:extLst>
          </p:cNvPr>
          <p:cNvGrpSpPr/>
          <p:nvPr/>
        </p:nvGrpSpPr>
        <p:grpSpPr>
          <a:xfrm>
            <a:off x="1765349" y="2195705"/>
            <a:ext cx="2258380" cy="2164065"/>
            <a:chOff x="1776754" y="2294138"/>
            <a:chExt cx="2258380" cy="2164065"/>
          </a:xfrm>
        </p:grpSpPr>
        <p:pic>
          <p:nvPicPr>
            <p:cNvPr id="19" name="Picture 18">
              <a:extLst>
                <a:ext uri="{FF2B5EF4-FFF2-40B4-BE49-F238E27FC236}">
                  <a16:creationId xmlns:a16="http://schemas.microsoft.com/office/drawing/2014/main" id="{2C1ED976-001B-4481-8336-C16FB2961C8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01901" y="2294138"/>
              <a:ext cx="1933233" cy="1933233"/>
            </a:xfrm>
            <a:prstGeom prst="rect">
              <a:avLst/>
            </a:prstGeom>
          </p:spPr>
        </p:pic>
        <p:sp>
          <p:nvSpPr>
            <p:cNvPr id="36" name="Rectangle: Rounded Corners 35">
              <a:extLst>
                <a:ext uri="{FF2B5EF4-FFF2-40B4-BE49-F238E27FC236}">
                  <a16:creationId xmlns:a16="http://schemas.microsoft.com/office/drawing/2014/main" id="{1E266271-2259-428C-82CC-222FFD597077}"/>
                </a:ext>
              </a:extLst>
            </p:cNvPr>
            <p:cNvSpPr/>
            <p:nvPr/>
          </p:nvSpPr>
          <p:spPr bwMode="auto">
            <a:xfrm>
              <a:off x="1988429" y="3550773"/>
              <a:ext cx="579622" cy="676598"/>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7" name="TextBox 36">
              <a:extLst>
                <a:ext uri="{FF2B5EF4-FFF2-40B4-BE49-F238E27FC236}">
                  <a16:creationId xmlns:a16="http://schemas.microsoft.com/office/drawing/2014/main" id="{ADB4874C-6578-4FFE-A1D4-4D081DAFEF29}"/>
                </a:ext>
              </a:extLst>
            </p:cNvPr>
            <p:cNvSpPr txBox="1"/>
            <p:nvPr/>
          </p:nvSpPr>
          <p:spPr>
            <a:xfrm>
              <a:off x="1776754" y="4227371"/>
              <a:ext cx="1002971" cy="230832"/>
            </a:xfrm>
            <a:prstGeom prst="rect">
              <a:avLst/>
            </a:prstGeom>
            <a:noFill/>
          </p:spPr>
          <p:txBody>
            <a:bodyPr wrap="square" rtlCol="0">
              <a:spAutoFit/>
            </a:bodyPr>
            <a:lstStyle/>
            <a:p>
              <a:pPr algn="ctr"/>
              <a:r>
                <a:rPr lang="en-US" sz="900" dirty="0">
                  <a:solidFill>
                    <a:srgbClr val="FF0000"/>
                  </a:solidFill>
                  <a:latin typeface="Calibri" panose="020F0502020204030204" pitchFamily="34" charset="0"/>
                  <a:cs typeface="Calibri" panose="020F0502020204030204" pitchFamily="34" charset="0"/>
                </a:rPr>
                <a:t>Saddle/tack</a:t>
              </a:r>
            </a:p>
          </p:txBody>
        </p:sp>
      </p:grpSp>
      <p:sp>
        <p:nvSpPr>
          <p:cNvPr id="40" name="Rectangle: Rounded Corners 39">
            <a:extLst>
              <a:ext uri="{FF2B5EF4-FFF2-40B4-BE49-F238E27FC236}">
                <a16:creationId xmlns:a16="http://schemas.microsoft.com/office/drawing/2014/main" id="{26EC738B-65AA-4C34-89B3-4BD5251BFE48}"/>
              </a:ext>
            </a:extLst>
          </p:cNvPr>
          <p:cNvSpPr/>
          <p:nvPr/>
        </p:nvSpPr>
        <p:spPr bwMode="auto">
          <a:xfrm>
            <a:off x="7597429" y="2195705"/>
            <a:ext cx="358112" cy="161568"/>
          </a:xfrm>
          <a:prstGeom prst="roundRect">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41" name="Rectangle 40">
            <a:extLst>
              <a:ext uri="{FF2B5EF4-FFF2-40B4-BE49-F238E27FC236}">
                <a16:creationId xmlns:a16="http://schemas.microsoft.com/office/drawing/2014/main" id="{D7501746-5C5F-476F-A25A-2894DEDE4C04}"/>
              </a:ext>
            </a:extLst>
          </p:cNvPr>
          <p:cNvSpPr/>
          <p:nvPr/>
        </p:nvSpPr>
        <p:spPr>
          <a:xfrm>
            <a:off x="6445024" y="2120780"/>
            <a:ext cx="1069524" cy="369332"/>
          </a:xfrm>
          <a:prstGeom prst="rect">
            <a:avLst/>
          </a:prstGeom>
        </p:spPr>
        <p:txBody>
          <a:bodyPr wrap="none">
            <a:spAutoFit/>
          </a:bodyPr>
          <a:lstStyle/>
          <a:p>
            <a:pPr algn="ctr"/>
            <a:r>
              <a:rPr lang="en-US" sz="900" dirty="0">
                <a:solidFill>
                  <a:srgbClr val="FF0000"/>
                </a:solidFill>
                <a:latin typeface="Calibri" panose="020F0502020204030204" pitchFamily="34" charset="0"/>
                <a:cs typeface="Calibri" panose="020F0502020204030204" pitchFamily="34" charset="0"/>
              </a:rPr>
              <a:t>Horse Paddock </a:t>
            </a:r>
            <a:br>
              <a:rPr lang="en-US" sz="900" dirty="0">
                <a:solidFill>
                  <a:srgbClr val="FF0000"/>
                </a:solidFill>
                <a:latin typeface="Calibri" panose="020F0502020204030204" pitchFamily="34" charset="0"/>
                <a:cs typeface="Calibri" panose="020F0502020204030204" pitchFamily="34" charset="0"/>
              </a:rPr>
            </a:br>
            <a:r>
              <a:rPr lang="en-US" sz="900" dirty="0">
                <a:solidFill>
                  <a:srgbClr val="FF0000"/>
                </a:solidFill>
                <a:latin typeface="Calibri" panose="020F0502020204030204" pitchFamily="34" charset="0"/>
                <a:cs typeface="Calibri" panose="020F0502020204030204" pitchFamily="34" charset="0"/>
              </a:rPr>
              <a:t>(see shed location)</a:t>
            </a:r>
          </a:p>
        </p:txBody>
      </p:sp>
      <p:cxnSp>
        <p:nvCxnSpPr>
          <p:cNvPr id="43" name="Straight Arrow Connector 42">
            <a:extLst>
              <a:ext uri="{FF2B5EF4-FFF2-40B4-BE49-F238E27FC236}">
                <a16:creationId xmlns:a16="http://schemas.microsoft.com/office/drawing/2014/main" id="{AC0B4942-1116-473E-AFB0-CA7FC56D613B}"/>
              </a:ext>
            </a:extLst>
          </p:cNvPr>
          <p:cNvCxnSpPr>
            <a:cxnSpLocks/>
            <a:endCxn id="40" idx="1"/>
          </p:cNvCxnSpPr>
          <p:nvPr/>
        </p:nvCxnSpPr>
        <p:spPr bwMode="auto">
          <a:xfrm>
            <a:off x="7367588" y="2276489"/>
            <a:ext cx="229841" cy="0"/>
          </a:xfrm>
          <a:prstGeom prst="straightConnector1">
            <a:avLst/>
          </a:prstGeom>
          <a:solidFill>
            <a:schemeClr val="accent1"/>
          </a:solidFill>
          <a:ln w="15875" cap="flat" cmpd="sng" algn="ctr">
            <a:solidFill>
              <a:srgbClr val="FF0000"/>
            </a:solidFill>
            <a:prstDash val="solid"/>
            <a:round/>
            <a:headEnd type="none" w="med" len="med"/>
            <a:tailEnd type="triangle"/>
          </a:ln>
          <a:effectLst/>
        </p:spPr>
      </p:cxnSp>
      <p:sp>
        <p:nvSpPr>
          <p:cNvPr id="45" name="Rectangle: Rounded Corners 44">
            <a:extLst>
              <a:ext uri="{FF2B5EF4-FFF2-40B4-BE49-F238E27FC236}">
                <a16:creationId xmlns:a16="http://schemas.microsoft.com/office/drawing/2014/main" id="{B53F4D76-B9C0-4758-8272-F62EBE6C5E64}"/>
              </a:ext>
            </a:extLst>
          </p:cNvPr>
          <p:cNvSpPr/>
          <p:nvPr/>
        </p:nvSpPr>
        <p:spPr bwMode="auto">
          <a:xfrm>
            <a:off x="6079733" y="3364976"/>
            <a:ext cx="278205" cy="161568"/>
          </a:xfrm>
          <a:prstGeom prst="roundRect">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46" name="Rectangle 45">
            <a:extLst>
              <a:ext uri="{FF2B5EF4-FFF2-40B4-BE49-F238E27FC236}">
                <a16:creationId xmlns:a16="http://schemas.microsoft.com/office/drawing/2014/main" id="{91192056-8CA0-4F9F-8A79-997F008D469B}"/>
              </a:ext>
            </a:extLst>
          </p:cNvPr>
          <p:cNvSpPr/>
          <p:nvPr/>
        </p:nvSpPr>
        <p:spPr>
          <a:xfrm>
            <a:off x="4671225" y="3646322"/>
            <a:ext cx="1165705" cy="230832"/>
          </a:xfrm>
          <a:prstGeom prst="rect">
            <a:avLst/>
          </a:prstGeom>
        </p:spPr>
        <p:txBody>
          <a:bodyPr wrap="none">
            <a:spAutoFit/>
          </a:bodyPr>
          <a:lstStyle/>
          <a:p>
            <a:pPr algn="ctr"/>
            <a:r>
              <a:rPr lang="en-US" sz="900" dirty="0">
                <a:solidFill>
                  <a:srgbClr val="FF0000"/>
                </a:solidFill>
                <a:latin typeface="Calibri" panose="020F0502020204030204" pitchFamily="34" charset="0"/>
                <a:cs typeface="Calibri" panose="020F0502020204030204" pitchFamily="34" charset="0"/>
              </a:rPr>
              <a:t>Riding ring entrance</a:t>
            </a:r>
          </a:p>
        </p:txBody>
      </p:sp>
      <p:cxnSp>
        <p:nvCxnSpPr>
          <p:cNvPr id="47" name="Straight Arrow Connector 46">
            <a:extLst>
              <a:ext uri="{FF2B5EF4-FFF2-40B4-BE49-F238E27FC236}">
                <a16:creationId xmlns:a16="http://schemas.microsoft.com/office/drawing/2014/main" id="{FD7D60F8-B8DF-4CF1-A825-FF1008926368}"/>
              </a:ext>
            </a:extLst>
          </p:cNvPr>
          <p:cNvCxnSpPr>
            <a:cxnSpLocks/>
            <a:endCxn id="45" idx="1"/>
          </p:cNvCxnSpPr>
          <p:nvPr/>
        </p:nvCxnSpPr>
        <p:spPr bwMode="auto">
          <a:xfrm flipV="1">
            <a:off x="5700713" y="3445760"/>
            <a:ext cx="379020" cy="254704"/>
          </a:xfrm>
          <a:prstGeom prst="straightConnector1">
            <a:avLst/>
          </a:prstGeom>
          <a:solidFill>
            <a:schemeClr val="accent1"/>
          </a:solidFill>
          <a:ln w="1587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1006059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C83499-1F45-4BC6-A1CC-6A20EF36EB0C}"/>
              </a:ext>
            </a:extLst>
          </p:cNvPr>
          <p:cNvSpPr>
            <a:spLocks noGrp="1"/>
          </p:cNvSpPr>
          <p:nvPr>
            <p:ph type="title"/>
          </p:nvPr>
        </p:nvSpPr>
        <p:spPr/>
        <p:txBody>
          <a:bodyPr/>
          <a:lstStyle/>
          <a:p>
            <a:r>
              <a:rPr lang="en-US" dirty="0"/>
              <a:t>Process Map for Pre-Improvement Process</a:t>
            </a:r>
          </a:p>
        </p:txBody>
      </p:sp>
      <p:pic>
        <p:nvPicPr>
          <p:cNvPr id="6" name="Picture 5">
            <a:extLst>
              <a:ext uri="{FF2B5EF4-FFF2-40B4-BE49-F238E27FC236}">
                <a16:creationId xmlns:a16="http://schemas.microsoft.com/office/drawing/2014/main" id="{6B88F2DC-2E98-4944-9FCD-2587BDEBD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1644" y="762000"/>
            <a:ext cx="4447823" cy="5827329"/>
          </a:xfrm>
          <a:prstGeom prst="rect">
            <a:avLst/>
          </a:prstGeom>
        </p:spPr>
      </p:pic>
      <p:sp>
        <p:nvSpPr>
          <p:cNvPr id="7" name="TextBox 6">
            <a:extLst>
              <a:ext uri="{FF2B5EF4-FFF2-40B4-BE49-F238E27FC236}">
                <a16:creationId xmlns:a16="http://schemas.microsoft.com/office/drawing/2014/main" id="{5FCEC0C1-8AF3-4837-ACED-D1C664252E70}"/>
              </a:ext>
            </a:extLst>
          </p:cNvPr>
          <p:cNvSpPr txBox="1"/>
          <p:nvPr/>
        </p:nvSpPr>
        <p:spPr>
          <a:xfrm>
            <a:off x="142650" y="902860"/>
            <a:ext cx="2244290" cy="4708981"/>
          </a:xfrm>
          <a:prstGeom prst="rect">
            <a:avLst/>
          </a:prstGeom>
          <a:noFill/>
        </p:spPr>
        <p:txBody>
          <a:bodyPr wrap="square" rtlCol="0">
            <a:spAutoFit/>
          </a:bodyPr>
          <a:lstStyle/>
          <a:p>
            <a:r>
              <a:rPr lang="en-US" sz="1300" b="1" dirty="0">
                <a:latin typeface="Calibri" panose="020F0502020204030204" pitchFamily="34" charset="0"/>
                <a:cs typeface="Calibri" panose="020F0502020204030204" pitchFamily="34" charset="0"/>
              </a:rPr>
              <a:t>Process Map Explanation and Business Problem</a:t>
            </a:r>
            <a:r>
              <a:rPr lang="en-US" sz="1300" dirty="0">
                <a:latin typeface="Calibri" panose="020F0502020204030204" pitchFamily="34" charset="0"/>
                <a:cs typeface="Calibri" panose="020F0502020204030204" pitchFamily="34" charset="0"/>
              </a:rPr>
              <a:t> </a:t>
            </a:r>
          </a:p>
          <a:p>
            <a:pPr marL="171450" indent="-171450">
              <a:buFont typeface="Arial" panose="020B0604020202020204" pitchFamily="34" charset="0"/>
              <a:buChar char="•"/>
            </a:pPr>
            <a:r>
              <a:rPr lang="en-US" sz="1300" dirty="0">
                <a:latin typeface="Calibri" panose="020F0502020204030204" pitchFamily="34" charset="0"/>
                <a:cs typeface="Calibri" panose="020F0502020204030204" pitchFamily="34" charset="0"/>
              </a:rPr>
              <a:t>The arena/ring at our barn is booked for nightly lessons after 7:00 PM each evening.</a:t>
            </a:r>
          </a:p>
          <a:p>
            <a:pPr marL="628650" lvl="1" indent="-171450">
              <a:buFont typeface="Arial" panose="020B0604020202020204" pitchFamily="34" charset="0"/>
              <a:buChar char="•"/>
            </a:pPr>
            <a:r>
              <a:rPr lang="en-US" sz="1300" dirty="0">
                <a:latin typeface="Calibri" panose="020F0502020204030204" pitchFamily="34" charset="0"/>
                <a:cs typeface="Calibri" panose="020F0502020204030204" pitchFamily="34" charset="0"/>
              </a:rPr>
              <a:t>It is difficult, if not impossible to ride during lessons.</a:t>
            </a:r>
          </a:p>
          <a:p>
            <a:pPr marL="171450" indent="-171450">
              <a:buFont typeface="Arial" panose="020B0604020202020204" pitchFamily="34" charset="0"/>
              <a:buChar char="•"/>
            </a:pPr>
            <a:r>
              <a:rPr lang="en-US" sz="1300" dirty="0">
                <a:latin typeface="Calibri" panose="020F0502020204030204" pitchFamily="34" charset="0"/>
                <a:cs typeface="Calibri" panose="020F0502020204030204" pitchFamily="34" charset="0"/>
              </a:rPr>
              <a:t>I do not get out of work until approximately 5:15 PM and have to change and leave for the barn. </a:t>
            </a:r>
          </a:p>
          <a:p>
            <a:pPr marL="171450" indent="-171450">
              <a:buFont typeface="Arial" panose="020B0604020202020204" pitchFamily="34" charset="0"/>
              <a:buChar char="•"/>
            </a:pPr>
            <a:r>
              <a:rPr lang="en-US" sz="1300" dirty="0">
                <a:latin typeface="Calibri" panose="020F0502020204030204" pitchFamily="34" charset="0"/>
                <a:cs typeface="Calibri" panose="020F0502020204030204" pitchFamily="34" charset="0"/>
              </a:rPr>
              <a:t>My travel time to the barn is usually 30 minutes. </a:t>
            </a:r>
          </a:p>
          <a:p>
            <a:pPr marL="171450" indent="-171450">
              <a:buFont typeface="Arial" panose="020B0604020202020204" pitchFamily="34" charset="0"/>
              <a:buChar char="•"/>
            </a:pPr>
            <a:r>
              <a:rPr lang="en-US" sz="1300" dirty="0">
                <a:latin typeface="Calibri" panose="020F0502020204030204" pitchFamily="34" charset="0"/>
                <a:cs typeface="Calibri" panose="020F0502020204030204" pitchFamily="34" charset="0"/>
              </a:rPr>
              <a:t>I work on Monday nights and have class on Thursday nights, so I cannot ride those days.</a:t>
            </a:r>
          </a:p>
          <a:p>
            <a:pPr marL="171450" indent="-171450">
              <a:buFont typeface="Arial" panose="020B0604020202020204" pitchFamily="34" charset="0"/>
              <a:buChar char="•"/>
            </a:pPr>
            <a:r>
              <a:rPr lang="en-US" sz="1300" dirty="0">
                <a:latin typeface="Calibri" panose="020F0502020204030204" pitchFamily="34" charset="0"/>
                <a:cs typeface="Calibri" panose="020F0502020204030204" pitchFamily="34" charset="0"/>
              </a:rPr>
              <a:t>My trainer rides my horse one day per </a:t>
            </a:r>
            <a:br>
              <a:rPr lang="en-US" sz="1300" dirty="0">
                <a:latin typeface="Calibri" panose="020F0502020204030204" pitchFamily="34" charset="0"/>
                <a:cs typeface="Calibri" panose="020F0502020204030204" pitchFamily="34" charset="0"/>
              </a:rPr>
            </a:br>
            <a:r>
              <a:rPr lang="en-US" sz="1300" dirty="0">
                <a:latin typeface="Calibri" panose="020F0502020204030204" pitchFamily="34" charset="0"/>
                <a:cs typeface="Calibri" panose="020F0502020204030204" pitchFamily="34" charset="0"/>
              </a:rPr>
              <a:t>week – usually</a:t>
            </a:r>
            <a:br>
              <a:rPr lang="en-US" sz="1300" dirty="0">
                <a:latin typeface="Calibri" panose="020F0502020204030204" pitchFamily="34" charset="0"/>
                <a:cs typeface="Calibri" panose="020F0502020204030204" pitchFamily="34" charset="0"/>
              </a:rPr>
            </a:br>
            <a:r>
              <a:rPr lang="en-US" sz="1300" dirty="0">
                <a:latin typeface="Calibri" panose="020F0502020204030204" pitchFamily="34" charset="0"/>
                <a:cs typeface="Calibri" panose="020F0502020204030204" pitchFamily="34" charset="0"/>
              </a:rPr>
              <a:t>on Fridays.</a:t>
            </a:r>
            <a:endParaRPr lang="en-US" sz="14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3A5C912C-C17A-49F1-95AF-B8802A21F940}"/>
              </a:ext>
            </a:extLst>
          </p:cNvPr>
          <p:cNvSpPr txBox="1"/>
          <p:nvPr/>
        </p:nvSpPr>
        <p:spPr>
          <a:xfrm>
            <a:off x="6660365" y="883923"/>
            <a:ext cx="2400508" cy="5693866"/>
          </a:xfrm>
          <a:prstGeom prst="rect">
            <a:avLst/>
          </a:prstGeom>
          <a:noFill/>
        </p:spPr>
        <p:txBody>
          <a:bodyPr wrap="square" rtlCol="0">
            <a:spAutoFit/>
          </a:bodyPr>
          <a:lstStyle/>
          <a:p>
            <a:r>
              <a:rPr lang="en-US" sz="1300" b="1" i="1" dirty="0">
                <a:latin typeface="Calibri" panose="020F0502020204030204" pitchFamily="34" charset="0"/>
                <a:cs typeface="Calibri" panose="020F0502020204030204" pitchFamily="34" charset="0"/>
              </a:rPr>
              <a:t>Process Details</a:t>
            </a:r>
            <a:br>
              <a:rPr lang="en-US" sz="1300" b="1" i="1" dirty="0">
                <a:latin typeface="Calibri" panose="020F0502020204030204" pitchFamily="34" charset="0"/>
                <a:cs typeface="Calibri" panose="020F0502020204030204" pitchFamily="34" charset="0"/>
              </a:rPr>
            </a:br>
            <a:r>
              <a:rPr lang="en-US" sz="1300" dirty="0">
                <a:latin typeface="Calibri" panose="020F0502020204030204" pitchFamily="34" charset="0"/>
                <a:cs typeface="Calibri" panose="020F0502020204030204" pitchFamily="34" charset="0"/>
              </a:rPr>
              <a:t>The process started from the moment I stepped out of my car at the barn. </a:t>
            </a:r>
          </a:p>
          <a:p>
            <a:endParaRPr lang="en-US" sz="1300" dirty="0">
              <a:latin typeface="Calibri" panose="020F0502020204030204" pitchFamily="34" charset="0"/>
              <a:cs typeface="Calibri" panose="020F0502020204030204" pitchFamily="34" charset="0"/>
            </a:endParaRPr>
          </a:p>
          <a:p>
            <a:r>
              <a:rPr lang="en-US" sz="1300" dirty="0">
                <a:latin typeface="Calibri" panose="020F0502020204030204" pitchFamily="34" charset="0"/>
                <a:cs typeface="Calibri" panose="020F0502020204030204" pitchFamily="34" charset="0"/>
              </a:rPr>
              <a:t>Tack is stored upstairs in the hayloft and requires two trips for me to bring everything down which wastes time:</a:t>
            </a:r>
          </a:p>
          <a:p>
            <a:pPr marL="171450" indent="-171450">
              <a:buFontTx/>
              <a:buChar char="-"/>
            </a:pPr>
            <a:r>
              <a:rPr lang="en-US" sz="1300" dirty="0">
                <a:latin typeface="Calibri" panose="020F0502020204030204" pitchFamily="34" charset="0"/>
                <a:cs typeface="Calibri" panose="020F0502020204030204" pitchFamily="34" charset="0"/>
              </a:rPr>
              <a:t>Helmet</a:t>
            </a:r>
          </a:p>
          <a:p>
            <a:pPr marL="171450" indent="-171450">
              <a:buFontTx/>
              <a:buChar char="-"/>
            </a:pPr>
            <a:r>
              <a:rPr lang="en-US" sz="1300" dirty="0">
                <a:latin typeface="Calibri" panose="020F0502020204030204" pitchFamily="34" charset="0"/>
                <a:cs typeface="Calibri" panose="020F0502020204030204" pitchFamily="34" charset="0"/>
              </a:rPr>
              <a:t>Saddle, saddle pads, girth</a:t>
            </a:r>
          </a:p>
          <a:p>
            <a:pPr marL="171450" indent="-171450">
              <a:buFontTx/>
              <a:buChar char="-"/>
            </a:pPr>
            <a:r>
              <a:rPr lang="en-US" sz="1300" dirty="0">
                <a:latin typeface="Calibri" panose="020F0502020204030204" pitchFamily="34" charset="0"/>
                <a:cs typeface="Calibri" panose="020F0502020204030204" pitchFamily="34" charset="0"/>
              </a:rPr>
              <a:t>Brushes</a:t>
            </a:r>
          </a:p>
          <a:p>
            <a:pPr marL="171450" indent="-171450">
              <a:buFontTx/>
              <a:buChar char="-"/>
            </a:pPr>
            <a:r>
              <a:rPr lang="en-US" sz="1300" dirty="0">
                <a:latin typeface="Calibri" panose="020F0502020204030204" pitchFamily="34" charset="0"/>
                <a:cs typeface="Calibri" panose="020F0502020204030204" pitchFamily="34" charset="0"/>
              </a:rPr>
              <a:t>Bridle</a:t>
            </a:r>
          </a:p>
          <a:p>
            <a:endParaRPr lang="en-US" sz="1300" dirty="0">
              <a:latin typeface="Calibri" panose="020F0502020204030204" pitchFamily="34" charset="0"/>
              <a:cs typeface="Calibri" panose="020F0502020204030204" pitchFamily="34" charset="0"/>
            </a:endParaRPr>
          </a:p>
          <a:p>
            <a:r>
              <a:rPr lang="en-US" sz="1300" dirty="0">
                <a:latin typeface="Calibri" panose="020F0502020204030204" pitchFamily="34" charset="0"/>
                <a:cs typeface="Calibri" panose="020F0502020204030204" pitchFamily="34" charset="0"/>
              </a:rPr>
              <a:t>If my horse is not already in his stall, then I have to walk to his paddock and bring him inside to put on the crossties. If he is inside, I just take him from his stall to the crossties. The former was included in the “Get horse from paddock” task in the process map.</a:t>
            </a:r>
          </a:p>
          <a:p>
            <a:br>
              <a:rPr lang="en-US" sz="1300" b="1" i="1" dirty="0">
                <a:latin typeface="Calibri" panose="020F0502020204030204" pitchFamily="34" charset="0"/>
                <a:cs typeface="Calibri" panose="020F0502020204030204" pitchFamily="34" charset="0"/>
              </a:rPr>
            </a:br>
            <a:r>
              <a:rPr lang="en-US" sz="1300" dirty="0">
                <a:latin typeface="Calibri" panose="020F0502020204030204" pitchFamily="34" charset="0"/>
                <a:cs typeface="Calibri" panose="020F0502020204030204" pitchFamily="34" charset="0"/>
              </a:rPr>
              <a:t>The remaining steps are accomplished in the same order each time I prepare to ride. </a:t>
            </a:r>
          </a:p>
        </p:txBody>
      </p:sp>
      <p:sp>
        <p:nvSpPr>
          <p:cNvPr id="9" name="TextBox 8">
            <a:extLst>
              <a:ext uri="{FF2B5EF4-FFF2-40B4-BE49-F238E27FC236}">
                <a16:creationId xmlns:a16="http://schemas.microsoft.com/office/drawing/2014/main" id="{E001DC7F-722B-4879-8D05-D676B6AE6E1F}"/>
              </a:ext>
            </a:extLst>
          </p:cNvPr>
          <p:cNvSpPr txBox="1"/>
          <p:nvPr/>
        </p:nvSpPr>
        <p:spPr>
          <a:xfrm>
            <a:off x="1608740" y="5006343"/>
            <a:ext cx="3877807" cy="1492716"/>
          </a:xfrm>
          <a:prstGeom prst="rect">
            <a:avLst/>
          </a:prstGeom>
          <a:noFill/>
          <a:ln>
            <a:solidFill>
              <a:srgbClr val="0316A1"/>
            </a:solidFill>
          </a:ln>
        </p:spPr>
        <p:txBody>
          <a:bodyPr wrap="square" rtlCol="0">
            <a:spAutoFit/>
          </a:bodyPr>
          <a:lstStyle/>
          <a:p>
            <a:r>
              <a:rPr lang="en-US" sz="1300" b="1" dirty="0">
                <a:solidFill>
                  <a:srgbClr val="0316A1"/>
                </a:solidFill>
                <a:latin typeface="Calibri" panose="020F0502020204030204" pitchFamily="34" charset="0"/>
                <a:cs typeface="Calibri" panose="020F0502020204030204" pitchFamily="34" charset="0"/>
              </a:rPr>
              <a:t>Comments/Observations</a:t>
            </a:r>
            <a:endParaRPr lang="en-US" sz="1300" dirty="0">
              <a:solidFill>
                <a:srgbClr val="0316A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300" dirty="0">
                <a:solidFill>
                  <a:srgbClr val="0316A1"/>
                </a:solidFill>
                <a:latin typeface="Calibri" panose="020F0502020204030204" pitchFamily="34" charset="0"/>
                <a:cs typeface="Calibri" panose="020F0502020204030204" pitchFamily="34" charset="0"/>
              </a:rPr>
              <a:t>The process is lengthy and time consuming.</a:t>
            </a:r>
          </a:p>
          <a:p>
            <a:pPr marL="171450" indent="-171450">
              <a:buFont typeface="Arial" panose="020B0604020202020204" pitchFamily="34" charset="0"/>
              <a:buChar char="•"/>
            </a:pPr>
            <a:r>
              <a:rPr lang="en-US" sz="1300" dirty="0">
                <a:solidFill>
                  <a:srgbClr val="0316A1"/>
                </a:solidFill>
                <a:latin typeface="Calibri" panose="020F0502020204030204" pitchFamily="34" charset="0"/>
                <a:cs typeface="Calibri" panose="020F0502020204030204" pitchFamily="34" charset="0"/>
              </a:rPr>
              <a:t>The process gives me only 15 to 20 minutes on average to ride my horse which is not meeting my objectives.</a:t>
            </a:r>
          </a:p>
          <a:p>
            <a:pPr marL="171450" indent="-171450">
              <a:buFont typeface="Arial" panose="020B0604020202020204" pitchFamily="34" charset="0"/>
              <a:buChar char="•"/>
            </a:pPr>
            <a:r>
              <a:rPr lang="en-US" sz="1300" dirty="0">
                <a:solidFill>
                  <a:srgbClr val="0316A1"/>
                </a:solidFill>
                <a:latin typeface="Calibri" panose="020F0502020204030204" pitchFamily="34" charset="0"/>
                <a:cs typeface="Calibri" panose="020F0502020204030204" pitchFamily="34" charset="0"/>
              </a:rPr>
              <a:t>There are improvements that can made to expedite the process.</a:t>
            </a:r>
            <a:endParaRPr lang="en-US" sz="1400" dirty="0">
              <a:solidFill>
                <a:srgbClr val="0316A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19995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27D72-2C9F-43E3-986C-3EF908FBB58D}"/>
              </a:ext>
            </a:extLst>
          </p:cNvPr>
          <p:cNvSpPr>
            <a:spLocks noGrp="1"/>
          </p:cNvSpPr>
          <p:nvPr>
            <p:ph type="title"/>
          </p:nvPr>
        </p:nvSpPr>
        <p:spPr/>
        <p:txBody>
          <a:bodyPr/>
          <a:lstStyle/>
          <a:p>
            <a:r>
              <a:rPr lang="en-US" dirty="0"/>
              <a:t>Data Measurement Plan</a:t>
            </a:r>
          </a:p>
        </p:txBody>
      </p:sp>
      <p:graphicFrame>
        <p:nvGraphicFramePr>
          <p:cNvPr id="3" name="Table 2">
            <a:extLst>
              <a:ext uri="{FF2B5EF4-FFF2-40B4-BE49-F238E27FC236}">
                <a16:creationId xmlns:a16="http://schemas.microsoft.com/office/drawing/2014/main" id="{4E8FD00C-5694-4891-B899-F80C228B2A94}"/>
              </a:ext>
            </a:extLst>
          </p:cNvPr>
          <p:cNvGraphicFramePr>
            <a:graphicFrameLocks noGrp="1"/>
          </p:cNvGraphicFramePr>
          <p:nvPr>
            <p:extLst>
              <p:ext uri="{D42A27DB-BD31-4B8C-83A1-F6EECF244321}">
                <p14:modId xmlns:p14="http://schemas.microsoft.com/office/powerpoint/2010/main" val="3985019943"/>
              </p:ext>
            </p:extLst>
          </p:nvPr>
        </p:nvGraphicFramePr>
        <p:xfrm>
          <a:off x="83126" y="889239"/>
          <a:ext cx="8977747" cy="5516838"/>
        </p:xfrm>
        <a:graphic>
          <a:graphicData uri="http://schemas.openxmlformats.org/drawingml/2006/table">
            <a:tbl>
              <a:tblPr firstRow="1" bandRow="1">
                <a:tableStyleId>{10A1B5D5-9B99-4C35-A422-299274C87663}</a:tableStyleId>
              </a:tblPr>
              <a:tblGrid>
                <a:gridCol w="2707575">
                  <a:extLst>
                    <a:ext uri="{9D8B030D-6E8A-4147-A177-3AD203B41FA5}">
                      <a16:colId xmlns:a16="http://schemas.microsoft.com/office/drawing/2014/main" val="623419169"/>
                    </a:ext>
                  </a:extLst>
                </a:gridCol>
                <a:gridCol w="855024">
                  <a:extLst>
                    <a:ext uri="{9D8B030D-6E8A-4147-A177-3AD203B41FA5}">
                      <a16:colId xmlns:a16="http://schemas.microsoft.com/office/drawing/2014/main" val="4018711571"/>
                    </a:ext>
                  </a:extLst>
                </a:gridCol>
                <a:gridCol w="3075709">
                  <a:extLst>
                    <a:ext uri="{9D8B030D-6E8A-4147-A177-3AD203B41FA5}">
                      <a16:colId xmlns:a16="http://schemas.microsoft.com/office/drawing/2014/main" val="750298204"/>
                    </a:ext>
                  </a:extLst>
                </a:gridCol>
                <a:gridCol w="665018">
                  <a:extLst>
                    <a:ext uri="{9D8B030D-6E8A-4147-A177-3AD203B41FA5}">
                      <a16:colId xmlns:a16="http://schemas.microsoft.com/office/drawing/2014/main" val="2922151230"/>
                    </a:ext>
                  </a:extLst>
                </a:gridCol>
                <a:gridCol w="828294">
                  <a:extLst>
                    <a:ext uri="{9D8B030D-6E8A-4147-A177-3AD203B41FA5}">
                      <a16:colId xmlns:a16="http://schemas.microsoft.com/office/drawing/2014/main" val="3537262568"/>
                    </a:ext>
                  </a:extLst>
                </a:gridCol>
                <a:gridCol w="846127">
                  <a:extLst>
                    <a:ext uri="{9D8B030D-6E8A-4147-A177-3AD203B41FA5}">
                      <a16:colId xmlns:a16="http://schemas.microsoft.com/office/drawing/2014/main" val="2975728655"/>
                    </a:ext>
                  </a:extLst>
                </a:gridCol>
              </a:tblGrid>
              <a:tr h="441120">
                <a:tc>
                  <a:txBody>
                    <a:bodyPr/>
                    <a:lstStyle/>
                    <a:p>
                      <a:pPr algn="ctr"/>
                      <a:r>
                        <a:rPr lang="en-US" sz="1000" dirty="0">
                          <a:latin typeface="Calibri" panose="020F0502020204030204" pitchFamily="34" charset="0"/>
                          <a:cs typeface="Calibri" panose="020F0502020204030204" pitchFamily="34" charset="0"/>
                        </a:rPr>
                        <a:t>Performance Measure</a:t>
                      </a:r>
                    </a:p>
                  </a:txBody>
                  <a:tcPr>
                    <a:solidFill>
                      <a:srgbClr val="1529BB"/>
                    </a:solidFill>
                  </a:tcPr>
                </a:tc>
                <a:tc>
                  <a:txBody>
                    <a:bodyPr/>
                    <a:lstStyle/>
                    <a:p>
                      <a:pPr algn="ctr"/>
                      <a:r>
                        <a:rPr lang="en-US" sz="1000" dirty="0">
                          <a:latin typeface="Calibri" panose="020F0502020204030204" pitchFamily="34" charset="0"/>
                          <a:cs typeface="Calibri" panose="020F0502020204030204" pitchFamily="34" charset="0"/>
                        </a:rPr>
                        <a:t>Data Source / Location</a:t>
                      </a:r>
                    </a:p>
                  </a:txBody>
                  <a:tcPr>
                    <a:solidFill>
                      <a:srgbClr val="1529BB"/>
                    </a:solidFill>
                  </a:tcPr>
                </a:tc>
                <a:tc>
                  <a:txBody>
                    <a:bodyPr/>
                    <a:lstStyle/>
                    <a:p>
                      <a:pPr algn="ctr"/>
                      <a:r>
                        <a:rPr lang="en-US" sz="1000" dirty="0">
                          <a:latin typeface="Calibri" panose="020F0502020204030204" pitchFamily="34" charset="0"/>
                          <a:cs typeface="Calibri" panose="020F0502020204030204" pitchFamily="34" charset="0"/>
                        </a:rPr>
                        <a:t>How Collected</a:t>
                      </a:r>
                    </a:p>
                  </a:txBody>
                  <a:tcPr>
                    <a:solidFill>
                      <a:srgbClr val="1529BB"/>
                    </a:solidFill>
                  </a:tcPr>
                </a:tc>
                <a:tc>
                  <a:txBody>
                    <a:bodyPr/>
                    <a:lstStyle/>
                    <a:p>
                      <a:pPr algn="ctr"/>
                      <a:r>
                        <a:rPr lang="en-US" sz="1000" dirty="0">
                          <a:latin typeface="Calibri" panose="020F0502020204030204" pitchFamily="34" charset="0"/>
                          <a:cs typeface="Calibri" panose="020F0502020204030204" pitchFamily="34" charset="0"/>
                        </a:rPr>
                        <a:t>Data Collector</a:t>
                      </a:r>
                    </a:p>
                  </a:txBody>
                  <a:tcPr>
                    <a:solidFill>
                      <a:srgbClr val="1529BB"/>
                    </a:solidFill>
                  </a:tcPr>
                </a:tc>
                <a:tc>
                  <a:txBody>
                    <a:bodyPr/>
                    <a:lstStyle/>
                    <a:p>
                      <a:pPr algn="ctr"/>
                      <a:r>
                        <a:rPr lang="en-US" sz="1000" dirty="0">
                          <a:latin typeface="Calibri" panose="020F0502020204030204" pitchFamily="34" charset="0"/>
                          <a:cs typeface="Calibri" panose="020F0502020204030204" pitchFamily="34" charset="0"/>
                        </a:rPr>
                        <a:t>When Collected</a:t>
                      </a:r>
                    </a:p>
                  </a:txBody>
                  <a:tcPr>
                    <a:solidFill>
                      <a:srgbClr val="1529BB"/>
                    </a:solidFill>
                  </a:tcPr>
                </a:tc>
                <a:tc>
                  <a:txBody>
                    <a:bodyPr/>
                    <a:lstStyle/>
                    <a:p>
                      <a:pPr algn="ctr"/>
                      <a:r>
                        <a:rPr lang="en-US" sz="1000" dirty="0">
                          <a:latin typeface="Calibri" panose="020F0502020204030204" pitchFamily="34" charset="0"/>
                          <a:cs typeface="Calibri" panose="020F0502020204030204" pitchFamily="34" charset="0"/>
                        </a:rPr>
                        <a:t>Target Sample Size</a:t>
                      </a:r>
                    </a:p>
                  </a:txBody>
                  <a:tcPr>
                    <a:solidFill>
                      <a:srgbClr val="1529BB"/>
                    </a:solidFill>
                  </a:tcPr>
                </a:tc>
                <a:extLst>
                  <a:ext uri="{0D108BD9-81ED-4DB2-BD59-A6C34878D82A}">
                    <a16:rowId xmlns:a16="http://schemas.microsoft.com/office/drawing/2014/main" val="1284836155"/>
                  </a:ext>
                </a:extLst>
              </a:tr>
              <a:tr h="260935">
                <a:tc>
                  <a:txBody>
                    <a:bodyPr/>
                    <a:lstStyle/>
                    <a:p>
                      <a:r>
                        <a:rPr lang="en-US" sz="900" dirty="0">
                          <a:latin typeface="Calibri" panose="020F0502020204030204" pitchFamily="34" charset="0"/>
                          <a:cs typeface="Calibri" panose="020F0502020204030204" pitchFamily="34" charset="0"/>
                        </a:rPr>
                        <a:t>Weekend or Weekday</a:t>
                      </a:r>
                    </a:p>
                  </a:txBody>
                  <a:tcPr/>
                </a:tc>
                <a:tc>
                  <a:txBody>
                    <a:bodyPr/>
                    <a:lstStyle/>
                    <a:p>
                      <a:pPr algn="ctr"/>
                      <a:r>
                        <a:rPr lang="en-US" sz="900" dirty="0">
                          <a:latin typeface="Calibri" panose="020F0502020204030204" pitchFamily="34" charset="0"/>
                          <a:cs typeface="Calibri" panose="020F0502020204030204" pitchFamily="34" charset="0"/>
                        </a:rPr>
                        <a:t>Excel Spreadsheet</a:t>
                      </a:r>
                    </a:p>
                  </a:txBody>
                  <a:tcPr/>
                </a:tc>
                <a:tc>
                  <a:txBody>
                    <a:bodyPr/>
                    <a:lstStyle/>
                    <a:p>
                      <a:r>
                        <a:rPr lang="en-US" sz="900" dirty="0">
                          <a:latin typeface="Calibri" panose="020F0502020204030204" pitchFamily="34" charset="0"/>
                          <a:cs typeface="Calibri" panose="020F0502020204030204" pitchFamily="34" charset="0"/>
                        </a:rPr>
                        <a:t>Recorded a 1 for Saturday or Sunday.</a:t>
                      </a:r>
                    </a:p>
                    <a:p>
                      <a:r>
                        <a:rPr lang="en-US" sz="900" dirty="0">
                          <a:latin typeface="Calibri" panose="020F0502020204030204" pitchFamily="34" charset="0"/>
                          <a:cs typeface="Calibri" panose="020F0502020204030204" pitchFamily="34" charset="0"/>
                        </a:rPr>
                        <a:t>Recorded a 0 for Monday through Friday.</a:t>
                      </a:r>
                    </a:p>
                  </a:txBody>
                  <a:tcPr/>
                </a:tc>
                <a:tc>
                  <a:txBody>
                    <a:bodyPr/>
                    <a:lstStyle/>
                    <a:p>
                      <a:pPr algn="ctr"/>
                      <a:r>
                        <a:rPr lang="en-US" sz="900" dirty="0">
                          <a:latin typeface="Calibri" panose="020F0502020204030204" pitchFamily="34" charset="0"/>
                          <a:cs typeface="Calibri" panose="020F0502020204030204" pitchFamily="34" charset="0"/>
                        </a:rPr>
                        <a:t>Self</a:t>
                      </a:r>
                    </a:p>
                  </a:txBody>
                  <a:tcPr/>
                </a:tc>
                <a:tc>
                  <a:txBody>
                    <a:bodyPr/>
                    <a:lstStyle/>
                    <a:p>
                      <a:pPr algn="ctr"/>
                      <a:r>
                        <a:rPr lang="en-US" sz="900" dirty="0">
                          <a:latin typeface="Calibri" panose="020F0502020204030204" pitchFamily="34" charset="0"/>
                          <a:cs typeface="Calibri" panose="020F0502020204030204" pitchFamily="34" charset="0"/>
                        </a:rPr>
                        <a:t>10/7 – 12/2</a:t>
                      </a:r>
                    </a:p>
                  </a:txBody>
                  <a:tcPr/>
                </a:tc>
                <a:tc>
                  <a:txBody>
                    <a:bodyPr/>
                    <a:lstStyle/>
                    <a:p>
                      <a:pPr algn="ctr"/>
                      <a:r>
                        <a:rPr lang="en-US" sz="900" dirty="0">
                          <a:latin typeface="Calibri" panose="020F0502020204030204" pitchFamily="34" charset="0"/>
                          <a:cs typeface="Calibri" panose="020F0502020204030204" pitchFamily="34" charset="0"/>
                        </a:rPr>
                        <a:t>40</a:t>
                      </a:r>
                    </a:p>
                  </a:txBody>
                  <a:tcPr/>
                </a:tc>
                <a:extLst>
                  <a:ext uri="{0D108BD9-81ED-4DB2-BD59-A6C34878D82A}">
                    <a16:rowId xmlns:a16="http://schemas.microsoft.com/office/drawing/2014/main" val="2817031547"/>
                  </a:ext>
                </a:extLst>
              </a:tr>
              <a:tr h="260935">
                <a:tc>
                  <a:txBody>
                    <a:bodyPr/>
                    <a:lstStyle/>
                    <a:p>
                      <a:r>
                        <a:rPr lang="en-US" sz="900" dirty="0">
                          <a:latin typeface="Calibri" panose="020F0502020204030204" pitchFamily="34" charset="0"/>
                          <a:cs typeface="Calibri" panose="020F0502020204030204" pitchFamily="34" charset="0"/>
                        </a:rPr>
                        <a:t>Ridden Day before – if the horse was ridden the day before by me or someone else.</a:t>
                      </a:r>
                    </a:p>
                  </a:txBody>
                  <a:tcPr/>
                </a:tc>
                <a:tc>
                  <a:txBody>
                    <a:bodyPr/>
                    <a:lstStyle/>
                    <a:p>
                      <a:pPr algn="ctr"/>
                      <a:r>
                        <a:rPr lang="en-US" sz="900" dirty="0">
                          <a:latin typeface="Calibri" panose="020F0502020204030204" pitchFamily="34" charset="0"/>
                          <a:cs typeface="Calibri" panose="020F0502020204030204" pitchFamily="34" charset="0"/>
                        </a:rPr>
                        <a:t>Excel Spreadsheet</a:t>
                      </a:r>
                    </a:p>
                  </a:txBody>
                  <a:tcPr/>
                </a:tc>
                <a:tc>
                  <a:txBody>
                    <a:bodyPr/>
                    <a:lstStyle/>
                    <a:p>
                      <a:r>
                        <a:rPr lang="en-US" sz="900" dirty="0">
                          <a:latin typeface="Calibri" panose="020F0502020204030204" pitchFamily="34" charset="0"/>
                          <a:cs typeface="Calibri" panose="020F0502020204030204" pitchFamily="34" charset="0"/>
                        </a:rPr>
                        <a:t>Recorded a 1 for Yes. Recorded a 0 for No.</a:t>
                      </a:r>
                    </a:p>
                  </a:txBody>
                  <a:tcPr/>
                </a:tc>
                <a:tc>
                  <a:txBody>
                    <a:bodyPr/>
                    <a:lstStyle/>
                    <a:p>
                      <a:pPr algn="ctr"/>
                      <a:r>
                        <a:rPr lang="en-US" sz="900" dirty="0">
                          <a:latin typeface="Calibri" panose="020F0502020204030204" pitchFamily="34" charset="0"/>
                          <a:cs typeface="Calibri" panose="020F0502020204030204" pitchFamily="34" charset="0"/>
                        </a:rPr>
                        <a:t>Self</a:t>
                      </a:r>
                    </a:p>
                  </a:txBody>
                  <a:tcPr/>
                </a:tc>
                <a:tc>
                  <a:txBody>
                    <a:bodyPr/>
                    <a:lstStyle/>
                    <a:p>
                      <a:pPr algn="ctr"/>
                      <a:r>
                        <a:rPr lang="en-US" sz="900" dirty="0">
                          <a:latin typeface="Calibri" panose="020F0502020204030204" pitchFamily="34" charset="0"/>
                          <a:cs typeface="Calibri" panose="020F0502020204030204" pitchFamily="34" charset="0"/>
                        </a:rPr>
                        <a:t>10/7 – 12/2</a:t>
                      </a:r>
                    </a:p>
                  </a:txBody>
                  <a:tcPr/>
                </a:tc>
                <a:tc>
                  <a:txBody>
                    <a:bodyPr/>
                    <a:lstStyle/>
                    <a:p>
                      <a:pPr algn="ctr"/>
                      <a:r>
                        <a:rPr lang="en-US" sz="900" dirty="0">
                          <a:latin typeface="Calibri" panose="020F0502020204030204" pitchFamily="34" charset="0"/>
                          <a:cs typeface="Calibri" panose="020F0502020204030204" pitchFamily="34" charset="0"/>
                        </a:rPr>
                        <a:t>40</a:t>
                      </a:r>
                    </a:p>
                  </a:txBody>
                  <a:tcPr/>
                </a:tc>
                <a:extLst>
                  <a:ext uri="{0D108BD9-81ED-4DB2-BD59-A6C34878D82A}">
                    <a16:rowId xmlns:a16="http://schemas.microsoft.com/office/drawing/2014/main" val="3857328068"/>
                  </a:ext>
                </a:extLst>
              </a:tr>
              <a:tr h="260935">
                <a:tc>
                  <a:txBody>
                    <a:bodyPr/>
                    <a:lstStyle/>
                    <a:p>
                      <a:r>
                        <a:rPr lang="en-US" sz="900" dirty="0">
                          <a:latin typeface="Calibri" panose="020F0502020204030204" pitchFamily="34" charset="0"/>
                          <a:cs typeface="Calibri" panose="020F0502020204030204" pitchFamily="34" charset="0"/>
                        </a:rPr>
                        <a:t>Horse In or Out</a:t>
                      </a:r>
                    </a:p>
                  </a:txBody>
                  <a:tcPr/>
                </a:tc>
                <a:tc>
                  <a:txBody>
                    <a:bodyPr/>
                    <a:lstStyle/>
                    <a:p>
                      <a:pPr algn="ctr"/>
                      <a:r>
                        <a:rPr lang="en-US" sz="900" dirty="0">
                          <a:latin typeface="Calibri" panose="020F0502020204030204" pitchFamily="34" charset="0"/>
                          <a:cs typeface="Calibri" panose="020F0502020204030204" pitchFamily="34" charset="0"/>
                        </a:rPr>
                        <a:t>Excel Spreadsheet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Calibri" panose="020F0502020204030204" pitchFamily="34" charset="0"/>
                          <a:cs typeface="Calibri" panose="020F0502020204030204" pitchFamily="34" charset="0"/>
                        </a:rPr>
                        <a:t>Recorded a 1 for In. Recorded a 0 for Out.</a:t>
                      </a:r>
                    </a:p>
                    <a:p>
                      <a:endParaRPr lang="en-US" sz="900" dirty="0">
                        <a:latin typeface="Calibri" panose="020F0502020204030204" pitchFamily="34" charset="0"/>
                        <a:cs typeface="Calibri" panose="020F0502020204030204" pitchFamily="34" charset="0"/>
                      </a:endParaRPr>
                    </a:p>
                  </a:txBody>
                  <a:tcPr/>
                </a:tc>
                <a:tc>
                  <a:txBody>
                    <a:bodyPr/>
                    <a:lstStyle/>
                    <a:p>
                      <a:pPr algn="ctr"/>
                      <a:r>
                        <a:rPr lang="en-US" sz="900" dirty="0">
                          <a:latin typeface="Calibri" panose="020F0502020204030204" pitchFamily="34" charset="0"/>
                          <a:cs typeface="Calibri" panose="020F0502020204030204" pitchFamily="34" charset="0"/>
                        </a:rPr>
                        <a:t>Self</a:t>
                      </a:r>
                    </a:p>
                  </a:txBody>
                  <a:tcPr/>
                </a:tc>
                <a:tc>
                  <a:txBody>
                    <a:bodyPr/>
                    <a:lstStyle/>
                    <a:p>
                      <a:pPr algn="ctr"/>
                      <a:r>
                        <a:rPr lang="en-US" sz="900" dirty="0">
                          <a:latin typeface="Calibri" panose="020F0502020204030204" pitchFamily="34" charset="0"/>
                          <a:cs typeface="Calibri" panose="020F0502020204030204" pitchFamily="34" charset="0"/>
                        </a:rPr>
                        <a:t>10/7 – 12/2</a:t>
                      </a:r>
                    </a:p>
                  </a:txBody>
                  <a:tcPr/>
                </a:tc>
                <a:tc>
                  <a:txBody>
                    <a:bodyPr/>
                    <a:lstStyle/>
                    <a:p>
                      <a:pPr algn="ctr"/>
                      <a:r>
                        <a:rPr lang="en-US" sz="900" dirty="0">
                          <a:latin typeface="Calibri" panose="020F0502020204030204" pitchFamily="34" charset="0"/>
                          <a:cs typeface="Calibri" panose="020F0502020204030204" pitchFamily="34" charset="0"/>
                        </a:rPr>
                        <a:t>40</a:t>
                      </a:r>
                    </a:p>
                  </a:txBody>
                  <a:tcPr/>
                </a:tc>
                <a:extLst>
                  <a:ext uri="{0D108BD9-81ED-4DB2-BD59-A6C34878D82A}">
                    <a16:rowId xmlns:a16="http://schemas.microsoft.com/office/drawing/2014/main" val="4276795574"/>
                  </a:ext>
                </a:extLst>
              </a:tr>
              <a:tr h="260935">
                <a:tc>
                  <a:txBody>
                    <a:bodyPr/>
                    <a:lstStyle/>
                    <a:p>
                      <a:r>
                        <a:rPr lang="en-US" sz="900" dirty="0">
                          <a:latin typeface="Calibri" panose="020F0502020204030204" pitchFamily="34" charset="0"/>
                          <a:cs typeface="Calibri" panose="020F0502020204030204" pitchFamily="34" charset="0"/>
                        </a:rPr>
                        <a:t>Minutes Spent </a:t>
                      </a:r>
                      <a:r>
                        <a:rPr lang="en-US" sz="900" i="1" dirty="0">
                          <a:latin typeface="Calibri" panose="020F0502020204030204" pitchFamily="34" charset="0"/>
                          <a:cs typeface="Calibri" panose="020F0502020204030204" pitchFamily="34" charset="0"/>
                        </a:rPr>
                        <a:t>bringing tack down from upstairs</a:t>
                      </a:r>
                      <a:endParaRPr lang="en-US" sz="900" dirty="0">
                        <a:latin typeface="Calibri" panose="020F0502020204030204" pitchFamily="34" charset="0"/>
                        <a:cs typeface="Calibri" panose="020F0502020204030204" pitchFamily="34" charset="0"/>
                      </a:endParaRPr>
                    </a:p>
                  </a:txBody>
                  <a:tcPr/>
                </a:tc>
                <a:tc>
                  <a:txBody>
                    <a:bodyPr/>
                    <a:lstStyle/>
                    <a:p>
                      <a:pPr algn="ctr"/>
                      <a:r>
                        <a:rPr lang="en-US" sz="900" dirty="0">
                          <a:latin typeface="Calibri" panose="020F0502020204030204" pitchFamily="34" charset="0"/>
                          <a:cs typeface="Calibri" panose="020F0502020204030204" pitchFamily="34" charset="0"/>
                        </a:rPr>
                        <a:t>ATracker</a:t>
                      </a:r>
                    </a:p>
                  </a:txBody>
                  <a:tcPr/>
                </a:tc>
                <a:tc>
                  <a:txBody>
                    <a:bodyPr/>
                    <a:lstStyle/>
                    <a:p>
                      <a:r>
                        <a:rPr lang="en-US" sz="900" dirty="0">
                          <a:latin typeface="Calibri" panose="020F0502020204030204" pitchFamily="34" charset="0"/>
                          <a:cs typeface="Calibri" panose="020F0502020204030204" pitchFamily="34" charset="0"/>
                        </a:rPr>
                        <a:t>Start task when leave stall, end task when all tack is by stall</a:t>
                      </a:r>
                    </a:p>
                  </a:txBody>
                  <a:tcPr/>
                </a:tc>
                <a:tc>
                  <a:txBody>
                    <a:bodyPr/>
                    <a:lstStyle/>
                    <a:p>
                      <a:pPr algn="ctr"/>
                      <a:r>
                        <a:rPr lang="en-US" sz="900" dirty="0">
                          <a:latin typeface="Calibri" panose="020F0502020204030204" pitchFamily="34" charset="0"/>
                          <a:cs typeface="Calibri" panose="020F0502020204030204" pitchFamily="34" charset="0"/>
                        </a:rPr>
                        <a:t>Self</a:t>
                      </a:r>
                    </a:p>
                  </a:txBody>
                  <a:tcPr/>
                </a:tc>
                <a:tc>
                  <a:txBody>
                    <a:bodyPr/>
                    <a:lstStyle/>
                    <a:p>
                      <a:pPr algn="ctr"/>
                      <a:r>
                        <a:rPr lang="en-US" sz="900" dirty="0">
                          <a:latin typeface="Calibri" panose="020F0502020204030204" pitchFamily="34" charset="0"/>
                          <a:cs typeface="Calibri" panose="020F0502020204030204" pitchFamily="34" charset="0"/>
                        </a:rPr>
                        <a:t>10/7 – 12/2</a:t>
                      </a:r>
                    </a:p>
                  </a:txBody>
                  <a:tcPr/>
                </a:tc>
                <a:tc>
                  <a:txBody>
                    <a:bodyPr/>
                    <a:lstStyle/>
                    <a:p>
                      <a:pPr algn="ctr"/>
                      <a:r>
                        <a:rPr lang="en-US" sz="900" dirty="0">
                          <a:latin typeface="Calibri" panose="020F0502020204030204" pitchFamily="34" charset="0"/>
                          <a:cs typeface="Calibri" panose="020F0502020204030204" pitchFamily="34" charset="0"/>
                        </a:rPr>
                        <a:t>40</a:t>
                      </a:r>
                    </a:p>
                  </a:txBody>
                  <a:tcPr/>
                </a:tc>
                <a:extLst>
                  <a:ext uri="{0D108BD9-81ED-4DB2-BD59-A6C34878D82A}">
                    <a16:rowId xmlns:a16="http://schemas.microsoft.com/office/drawing/2014/main" val="3272031357"/>
                  </a:ext>
                </a:extLst>
              </a:tr>
              <a:tr h="368135">
                <a:tc>
                  <a:txBody>
                    <a:bodyPr/>
                    <a:lstStyle/>
                    <a:p>
                      <a:r>
                        <a:rPr lang="en-US" sz="900" dirty="0">
                          <a:latin typeface="Calibri" panose="020F0502020204030204" pitchFamily="34" charset="0"/>
                          <a:cs typeface="Calibri" panose="020F0502020204030204" pitchFamily="34" charset="0"/>
                        </a:rPr>
                        <a:t>Minutes Spent </a:t>
                      </a:r>
                      <a:r>
                        <a:rPr lang="en-US" sz="900" i="1" dirty="0">
                          <a:latin typeface="Calibri" panose="020F0502020204030204" pitchFamily="34" charset="0"/>
                          <a:cs typeface="Calibri" panose="020F0502020204030204" pitchFamily="34" charset="0"/>
                        </a:rPr>
                        <a:t>bringing horse inside from paddock</a:t>
                      </a:r>
                      <a:endParaRPr lang="en-US" sz="900" dirty="0">
                        <a:latin typeface="Calibri" panose="020F0502020204030204" pitchFamily="34" charset="0"/>
                        <a:cs typeface="Calibri" panose="020F0502020204030204" pitchFamily="34" charset="0"/>
                      </a:endParaRPr>
                    </a:p>
                  </a:txBody>
                  <a:tcPr/>
                </a:tc>
                <a:tc>
                  <a:txBody>
                    <a:bodyPr/>
                    <a:lstStyle/>
                    <a:p>
                      <a:pPr algn="ctr"/>
                      <a:r>
                        <a:rPr lang="en-US" sz="900" dirty="0">
                          <a:latin typeface="Calibri" panose="020F0502020204030204" pitchFamily="34" charset="0"/>
                          <a:cs typeface="Calibri" panose="020F0502020204030204" pitchFamily="34" charset="0"/>
                        </a:rPr>
                        <a:t>ATracker</a:t>
                      </a:r>
                    </a:p>
                  </a:txBody>
                  <a:tcPr/>
                </a:tc>
                <a:tc>
                  <a:txBody>
                    <a:bodyPr/>
                    <a:lstStyle/>
                    <a:p>
                      <a:r>
                        <a:rPr lang="en-US" sz="900" dirty="0">
                          <a:latin typeface="Calibri" panose="020F0502020204030204" pitchFamily="34" charset="0"/>
                          <a:cs typeface="Calibri" panose="020F0502020204030204" pitchFamily="34" charset="0"/>
                        </a:rPr>
                        <a:t>Start task immediately after previous task ends, end task when horse is on crossties. </a:t>
                      </a:r>
                    </a:p>
                  </a:txBody>
                  <a:tcPr/>
                </a:tc>
                <a:tc>
                  <a:txBody>
                    <a:bodyPr/>
                    <a:lstStyle/>
                    <a:p>
                      <a:pPr algn="ctr"/>
                      <a:r>
                        <a:rPr lang="en-US" sz="900" dirty="0">
                          <a:latin typeface="Calibri" panose="020F0502020204030204" pitchFamily="34" charset="0"/>
                          <a:cs typeface="Calibri" panose="020F0502020204030204" pitchFamily="34" charset="0"/>
                        </a:rPr>
                        <a:t>Self</a:t>
                      </a:r>
                    </a:p>
                  </a:txBody>
                  <a:tcPr/>
                </a:tc>
                <a:tc>
                  <a:txBody>
                    <a:bodyPr/>
                    <a:lstStyle/>
                    <a:p>
                      <a:pPr algn="ctr"/>
                      <a:r>
                        <a:rPr lang="en-US" sz="900" dirty="0">
                          <a:latin typeface="Calibri" panose="020F0502020204030204" pitchFamily="34" charset="0"/>
                          <a:cs typeface="Calibri" panose="020F0502020204030204" pitchFamily="34" charset="0"/>
                        </a:rPr>
                        <a:t>10/7 – 12/2</a:t>
                      </a:r>
                    </a:p>
                  </a:txBody>
                  <a:tcPr/>
                </a:tc>
                <a:tc>
                  <a:txBody>
                    <a:bodyPr/>
                    <a:lstStyle/>
                    <a:p>
                      <a:pPr algn="ctr"/>
                      <a:r>
                        <a:rPr lang="en-US" sz="900" dirty="0">
                          <a:latin typeface="Calibri" panose="020F0502020204030204" pitchFamily="34" charset="0"/>
                          <a:cs typeface="Calibri" panose="020F0502020204030204" pitchFamily="34" charset="0"/>
                        </a:rPr>
                        <a:t>40</a:t>
                      </a:r>
                    </a:p>
                  </a:txBody>
                  <a:tcPr/>
                </a:tc>
                <a:extLst>
                  <a:ext uri="{0D108BD9-81ED-4DB2-BD59-A6C34878D82A}">
                    <a16:rowId xmlns:a16="http://schemas.microsoft.com/office/drawing/2014/main" val="2728120068"/>
                  </a:ext>
                </a:extLst>
              </a:tr>
              <a:tr h="368135">
                <a:tc>
                  <a:txBody>
                    <a:bodyPr/>
                    <a:lstStyle/>
                    <a:p>
                      <a:r>
                        <a:rPr lang="en-US" sz="900" dirty="0">
                          <a:latin typeface="Calibri" panose="020F0502020204030204" pitchFamily="34" charset="0"/>
                          <a:cs typeface="Calibri" panose="020F0502020204030204" pitchFamily="34" charset="0"/>
                        </a:rPr>
                        <a:t>Minutes Spent </a:t>
                      </a:r>
                      <a:r>
                        <a:rPr lang="en-US" sz="900" i="1" dirty="0">
                          <a:latin typeface="Calibri" panose="020F0502020204030204" pitchFamily="34" charset="0"/>
                          <a:cs typeface="Calibri" panose="020F0502020204030204" pitchFamily="34" charset="0"/>
                        </a:rPr>
                        <a:t>bringing horse to crossties</a:t>
                      </a:r>
                      <a:endParaRPr lang="en-US" sz="900" dirty="0">
                        <a:latin typeface="Calibri" panose="020F0502020204030204" pitchFamily="34" charset="0"/>
                        <a:cs typeface="Calibri" panose="020F0502020204030204" pitchFamily="34" charset="0"/>
                      </a:endParaRPr>
                    </a:p>
                  </a:txBody>
                  <a:tcPr/>
                </a:tc>
                <a:tc>
                  <a:txBody>
                    <a:bodyPr/>
                    <a:lstStyle/>
                    <a:p>
                      <a:pPr algn="ctr"/>
                      <a:r>
                        <a:rPr lang="en-US" sz="900" dirty="0">
                          <a:latin typeface="Calibri" panose="020F0502020204030204" pitchFamily="34" charset="0"/>
                          <a:cs typeface="Calibri" panose="020F0502020204030204" pitchFamily="34" charset="0"/>
                        </a:rPr>
                        <a:t>ATracker</a:t>
                      </a:r>
                    </a:p>
                  </a:txBody>
                  <a:tcPr/>
                </a:tc>
                <a:tc>
                  <a:txBody>
                    <a:bodyPr/>
                    <a:lstStyle/>
                    <a:p>
                      <a:r>
                        <a:rPr lang="en-US" sz="900" dirty="0">
                          <a:latin typeface="Calibri" panose="020F0502020204030204" pitchFamily="34" charset="0"/>
                          <a:cs typeface="Calibri" panose="020F0502020204030204" pitchFamily="34" charset="0"/>
                        </a:rPr>
                        <a:t>Start task immediate after previous task ends, end task when horse is on crossties. This is 0 if horse is outside in paddock.</a:t>
                      </a:r>
                    </a:p>
                  </a:txBody>
                  <a:tcPr/>
                </a:tc>
                <a:tc>
                  <a:txBody>
                    <a:bodyPr/>
                    <a:lstStyle/>
                    <a:p>
                      <a:pPr algn="ctr"/>
                      <a:r>
                        <a:rPr lang="en-US" sz="900" dirty="0">
                          <a:latin typeface="Calibri" panose="020F0502020204030204" pitchFamily="34" charset="0"/>
                          <a:cs typeface="Calibri" panose="020F0502020204030204" pitchFamily="34" charset="0"/>
                        </a:rPr>
                        <a:t>Self</a:t>
                      </a:r>
                    </a:p>
                  </a:txBody>
                  <a:tcPr/>
                </a:tc>
                <a:tc>
                  <a:txBody>
                    <a:bodyPr/>
                    <a:lstStyle/>
                    <a:p>
                      <a:pPr algn="ctr"/>
                      <a:r>
                        <a:rPr lang="en-US" sz="900" dirty="0">
                          <a:latin typeface="Calibri" panose="020F0502020204030204" pitchFamily="34" charset="0"/>
                          <a:cs typeface="Calibri" panose="020F0502020204030204" pitchFamily="34" charset="0"/>
                        </a:rPr>
                        <a:t>10/7 – 12/2</a:t>
                      </a:r>
                    </a:p>
                  </a:txBody>
                  <a:tcPr/>
                </a:tc>
                <a:tc>
                  <a:txBody>
                    <a:bodyPr/>
                    <a:lstStyle/>
                    <a:p>
                      <a:pPr algn="ctr"/>
                      <a:r>
                        <a:rPr lang="en-US" sz="900" dirty="0">
                          <a:latin typeface="Calibri" panose="020F0502020204030204" pitchFamily="34" charset="0"/>
                          <a:cs typeface="Calibri" panose="020F0502020204030204" pitchFamily="34" charset="0"/>
                        </a:rPr>
                        <a:t>40</a:t>
                      </a:r>
                    </a:p>
                  </a:txBody>
                  <a:tcPr/>
                </a:tc>
                <a:extLst>
                  <a:ext uri="{0D108BD9-81ED-4DB2-BD59-A6C34878D82A}">
                    <a16:rowId xmlns:a16="http://schemas.microsoft.com/office/drawing/2014/main" val="452497978"/>
                  </a:ext>
                </a:extLst>
              </a:tr>
              <a:tr h="356260">
                <a:tc>
                  <a:txBody>
                    <a:bodyPr/>
                    <a:lstStyle/>
                    <a:p>
                      <a:r>
                        <a:rPr lang="en-US" sz="900" dirty="0">
                          <a:latin typeface="Calibri" panose="020F0502020204030204" pitchFamily="34" charset="0"/>
                          <a:cs typeface="Calibri" panose="020F0502020204030204" pitchFamily="34" charset="0"/>
                        </a:rPr>
                        <a:t>Minutes Spent </a:t>
                      </a:r>
                      <a:r>
                        <a:rPr lang="en-US" sz="900" i="1" dirty="0">
                          <a:latin typeface="Calibri" panose="020F0502020204030204" pitchFamily="34" charset="0"/>
                          <a:cs typeface="Calibri" panose="020F0502020204030204" pitchFamily="34" charset="0"/>
                        </a:rPr>
                        <a:t>currying (curry brush) and/or using a shed blade</a:t>
                      </a:r>
                      <a:r>
                        <a:rPr lang="en-US" sz="900" i="0" dirty="0">
                          <a:latin typeface="Calibri" panose="020F0502020204030204" pitchFamily="34" charset="0"/>
                          <a:cs typeface="Calibri" panose="020F0502020204030204" pitchFamily="34" charset="0"/>
                        </a:rPr>
                        <a:t> on horse to clean dirt, remove hair, etc.</a:t>
                      </a:r>
                      <a:endParaRPr lang="en-US" sz="900" dirty="0">
                        <a:latin typeface="Calibri" panose="020F0502020204030204" pitchFamily="34" charset="0"/>
                        <a:cs typeface="Calibri" panose="020F0502020204030204" pitchFamily="34" charset="0"/>
                      </a:endParaRPr>
                    </a:p>
                  </a:txBody>
                  <a:tcPr/>
                </a:tc>
                <a:tc>
                  <a:txBody>
                    <a:bodyPr/>
                    <a:lstStyle/>
                    <a:p>
                      <a:pPr algn="ctr"/>
                      <a:r>
                        <a:rPr lang="en-US" sz="900" dirty="0">
                          <a:latin typeface="Calibri" panose="020F0502020204030204" pitchFamily="34" charset="0"/>
                          <a:cs typeface="Calibri" panose="020F0502020204030204" pitchFamily="34" charset="0"/>
                        </a:rPr>
                        <a:t>ATracker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Calibri" panose="020F0502020204030204" pitchFamily="34" charset="0"/>
                          <a:cs typeface="Calibri" panose="020F0502020204030204" pitchFamily="34" charset="0"/>
                        </a:rPr>
                        <a:t>Start task immediately after previous task ends, end task when next brush is selected. </a:t>
                      </a:r>
                    </a:p>
                  </a:txBody>
                  <a:tcPr/>
                </a:tc>
                <a:tc>
                  <a:txBody>
                    <a:bodyPr/>
                    <a:lstStyle/>
                    <a:p>
                      <a:pPr algn="ctr"/>
                      <a:r>
                        <a:rPr lang="en-US" sz="900" dirty="0">
                          <a:latin typeface="Calibri" panose="020F0502020204030204" pitchFamily="34" charset="0"/>
                          <a:cs typeface="Calibri" panose="020F0502020204030204" pitchFamily="34" charset="0"/>
                        </a:rPr>
                        <a:t>Self</a:t>
                      </a:r>
                    </a:p>
                  </a:txBody>
                  <a:tcPr/>
                </a:tc>
                <a:tc>
                  <a:txBody>
                    <a:bodyPr/>
                    <a:lstStyle/>
                    <a:p>
                      <a:pPr algn="ctr"/>
                      <a:r>
                        <a:rPr lang="en-US" sz="900" dirty="0">
                          <a:latin typeface="Calibri" panose="020F0502020204030204" pitchFamily="34" charset="0"/>
                          <a:cs typeface="Calibri" panose="020F0502020204030204" pitchFamily="34" charset="0"/>
                        </a:rPr>
                        <a:t>10/7 – 12/2</a:t>
                      </a:r>
                    </a:p>
                  </a:txBody>
                  <a:tcPr/>
                </a:tc>
                <a:tc>
                  <a:txBody>
                    <a:bodyPr/>
                    <a:lstStyle/>
                    <a:p>
                      <a:pPr algn="ctr"/>
                      <a:r>
                        <a:rPr lang="en-US" sz="900" dirty="0">
                          <a:latin typeface="Calibri" panose="020F0502020204030204" pitchFamily="34" charset="0"/>
                          <a:cs typeface="Calibri" panose="020F0502020204030204" pitchFamily="34" charset="0"/>
                        </a:rPr>
                        <a:t>40</a:t>
                      </a:r>
                    </a:p>
                  </a:txBody>
                  <a:tcPr/>
                </a:tc>
                <a:extLst>
                  <a:ext uri="{0D108BD9-81ED-4DB2-BD59-A6C34878D82A}">
                    <a16:rowId xmlns:a16="http://schemas.microsoft.com/office/drawing/2014/main" val="3769176434"/>
                  </a:ext>
                </a:extLst>
              </a:tr>
              <a:tr h="358635">
                <a:tc>
                  <a:txBody>
                    <a:bodyPr/>
                    <a:lstStyle/>
                    <a:p>
                      <a:r>
                        <a:rPr lang="en-US" sz="900" dirty="0">
                          <a:latin typeface="Calibri" panose="020F0502020204030204" pitchFamily="34" charset="0"/>
                          <a:cs typeface="Calibri" panose="020F0502020204030204" pitchFamily="34" charset="0"/>
                        </a:rPr>
                        <a:t>Minutes Spent </a:t>
                      </a:r>
                      <a:r>
                        <a:rPr lang="en-US" sz="900" i="1" dirty="0">
                          <a:latin typeface="Calibri" panose="020F0502020204030204" pitchFamily="34" charset="0"/>
                          <a:cs typeface="Calibri" panose="020F0502020204030204" pitchFamily="34" charset="0"/>
                        </a:rPr>
                        <a:t>hard brushing</a:t>
                      </a:r>
                      <a:r>
                        <a:rPr lang="en-US" sz="900" i="0" dirty="0">
                          <a:latin typeface="Calibri" panose="020F0502020204030204" pitchFamily="34" charset="0"/>
                          <a:cs typeface="Calibri" panose="020F0502020204030204" pitchFamily="34" charset="0"/>
                        </a:rPr>
                        <a:t> to remove dirt brought to surface from curry</a:t>
                      </a:r>
                      <a:endParaRPr lang="en-US" sz="900" dirty="0">
                        <a:latin typeface="Calibri" panose="020F0502020204030204" pitchFamily="34" charset="0"/>
                        <a:cs typeface="Calibri" panose="020F0502020204030204" pitchFamily="34" charset="0"/>
                      </a:endParaRPr>
                    </a:p>
                  </a:txBody>
                  <a:tcPr/>
                </a:tc>
                <a:tc>
                  <a:txBody>
                    <a:bodyPr/>
                    <a:lstStyle/>
                    <a:p>
                      <a:pPr algn="ctr"/>
                      <a:r>
                        <a:rPr lang="en-US" sz="900" dirty="0">
                          <a:latin typeface="Calibri" panose="020F0502020204030204" pitchFamily="34" charset="0"/>
                          <a:cs typeface="Calibri" panose="020F0502020204030204" pitchFamily="34" charset="0"/>
                        </a:rPr>
                        <a:t>ATracker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Calibri" panose="020F0502020204030204" pitchFamily="34" charset="0"/>
                          <a:cs typeface="Calibri" panose="020F0502020204030204" pitchFamily="34" charset="0"/>
                        </a:rPr>
                        <a:t>Start task immediately after previous task ends, end task when next brush is selected. </a:t>
                      </a:r>
                    </a:p>
                  </a:txBody>
                  <a:tcPr/>
                </a:tc>
                <a:tc>
                  <a:txBody>
                    <a:bodyPr/>
                    <a:lstStyle/>
                    <a:p>
                      <a:pPr algn="ctr"/>
                      <a:r>
                        <a:rPr lang="en-US" sz="900" dirty="0">
                          <a:latin typeface="Calibri" panose="020F0502020204030204" pitchFamily="34" charset="0"/>
                          <a:cs typeface="Calibri" panose="020F0502020204030204" pitchFamily="34" charset="0"/>
                        </a:rPr>
                        <a:t>Self</a:t>
                      </a:r>
                    </a:p>
                  </a:txBody>
                  <a:tcPr/>
                </a:tc>
                <a:tc>
                  <a:txBody>
                    <a:bodyPr/>
                    <a:lstStyle/>
                    <a:p>
                      <a:pPr algn="ctr"/>
                      <a:r>
                        <a:rPr lang="en-US" sz="900" dirty="0">
                          <a:latin typeface="Calibri" panose="020F0502020204030204" pitchFamily="34" charset="0"/>
                          <a:cs typeface="Calibri" panose="020F0502020204030204" pitchFamily="34" charset="0"/>
                        </a:rPr>
                        <a:t>10/7 – 12/2</a:t>
                      </a:r>
                    </a:p>
                  </a:txBody>
                  <a:tcPr/>
                </a:tc>
                <a:tc>
                  <a:txBody>
                    <a:bodyPr/>
                    <a:lstStyle/>
                    <a:p>
                      <a:pPr algn="ctr"/>
                      <a:r>
                        <a:rPr lang="en-US" sz="900" dirty="0">
                          <a:latin typeface="Calibri" panose="020F0502020204030204" pitchFamily="34" charset="0"/>
                          <a:cs typeface="Calibri" panose="020F0502020204030204" pitchFamily="34" charset="0"/>
                        </a:rPr>
                        <a:t>40</a:t>
                      </a:r>
                    </a:p>
                  </a:txBody>
                  <a:tcPr/>
                </a:tc>
                <a:extLst>
                  <a:ext uri="{0D108BD9-81ED-4DB2-BD59-A6C34878D82A}">
                    <a16:rowId xmlns:a16="http://schemas.microsoft.com/office/drawing/2014/main" val="354275598"/>
                  </a:ext>
                </a:extLst>
              </a:tr>
              <a:tr h="349135">
                <a:tc>
                  <a:txBody>
                    <a:bodyPr/>
                    <a:lstStyle/>
                    <a:p>
                      <a:r>
                        <a:rPr lang="en-US" sz="900" dirty="0">
                          <a:latin typeface="Calibri" panose="020F0502020204030204" pitchFamily="34" charset="0"/>
                          <a:cs typeface="Calibri" panose="020F0502020204030204" pitchFamily="34" charset="0"/>
                        </a:rPr>
                        <a:t>Minutes Spent </a:t>
                      </a:r>
                      <a:r>
                        <a:rPr lang="en-US" sz="900" i="1" dirty="0">
                          <a:latin typeface="Calibri" panose="020F0502020204030204" pitchFamily="34" charset="0"/>
                          <a:cs typeface="Calibri" panose="020F0502020204030204" pitchFamily="34" charset="0"/>
                        </a:rPr>
                        <a:t>soft brushing</a:t>
                      </a:r>
                      <a:r>
                        <a:rPr lang="en-US" sz="900" i="0" dirty="0">
                          <a:latin typeface="Calibri" panose="020F0502020204030204" pitchFamily="34" charset="0"/>
                          <a:cs typeface="Calibri" panose="020F0502020204030204" pitchFamily="34" charset="0"/>
                        </a:rPr>
                        <a:t> to smooth hair on face and body</a:t>
                      </a:r>
                      <a:endParaRPr lang="en-US" sz="900" dirty="0">
                        <a:latin typeface="Calibri" panose="020F0502020204030204" pitchFamily="34" charset="0"/>
                        <a:cs typeface="Calibri" panose="020F0502020204030204" pitchFamily="34" charset="0"/>
                      </a:endParaRPr>
                    </a:p>
                  </a:txBody>
                  <a:tcPr/>
                </a:tc>
                <a:tc>
                  <a:txBody>
                    <a:bodyPr/>
                    <a:lstStyle/>
                    <a:p>
                      <a:pPr algn="ctr"/>
                      <a:r>
                        <a:rPr lang="en-US" sz="900" dirty="0">
                          <a:latin typeface="Calibri" panose="020F0502020204030204" pitchFamily="34" charset="0"/>
                          <a:cs typeface="Calibri" panose="020F0502020204030204" pitchFamily="34" charset="0"/>
                        </a:rPr>
                        <a:t>ATracker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Calibri" panose="020F0502020204030204" pitchFamily="34" charset="0"/>
                          <a:cs typeface="Calibri" panose="020F0502020204030204" pitchFamily="34" charset="0"/>
                        </a:rPr>
                        <a:t>Start task immediately after previous task ends, end task when next brush and product are selected. </a:t>
                      </a:r>
                    </a:p>
                  </a:txBody>
                  <a:tcPr/>
                </a:tc>
                <a:tc>
                  <a:txBody>
                    <a:bodyPr/>
                    <a:lstStyle/>
                    <a:p>
                      <a:pPr algn="ctr"/>
                      <a:r>
                        <a:rPr lang="en-US" sz="900" dirty="0">
                          <a:latin typeface="Calibri" panose="020F0502020204030204" pitchFamily="34" charset="0"/>
                          <a:cs typeface="Calibri" panose="020F0502020204030204" pitchFamily="34" charset="0"/>
                        </a:rPr>
                        <a:t>Self</a:t>
                      </a:r>
                    </a:p>
                  </a:txBody>
                  <a:tcPr/>
                </a:tc>
                <a:tc>
                  <a:txBody>
                    <a:bodyPr/>
                    <a:lstStyle/>
                    <a:p>
                      <a:pPr algn="ctr"/>
                      <a:r>
                        <a:rPr lang="en-US" sz="900" dirty="0">
                          <a:latin typeface="Calibri" panose="020F0502020204030204" pitchFamily="34" charset="0"/>
                          <a:cs typeface="Calibri" panose="020F0502020204030204" pitchFamily="34" charset="0"/>
                        </a:rPr>
                        <a:t>10/7 – 12/2</a:t>
                      </a:r>
                    </a:p>
                  </a:txBody>
                  <a:tcPr/>
                </a:tc>
                <a:tc>
                  <a:txBody>
                    <a:bodyPr/>
                    <a:lstStyle/>
                    <a:p>
                      <a:pPr algn="ctr"/>
                      <a:r>
                        <a:rPr lang="en-US" sz="900" dirty="0">
                          <a:latin typeface="Calibri" panose="020F0502020204030204" pitchFamily="34" charset="0"/>
                          <a:cs typeface="Calibri" panose="020F0502020204030204" pitchFamily="34" charset="0"/>
                        </a:rPr>
                        <a:t>40</a:t>
                      </a:r>
                    </a:p>
                  </a:txBody>
                  <a:tcPr/>
                </a:tc>
                <a:extLst>
                  <a:ext uri="{0D108BD9-81ED-4DB2-BD59-A6C34878D82A}">
                    <a16:rowId xmlns:a16="http://schemas.microsoft.com/office/drawing/2014/main" val="3301640031"/>
                  </a:ext>
                </a:extLst>
              </a:tr>
              <a:tr h="387136">
                <a:tc>
                  <a:txBody>
                    <a:bodyPr/>
                    <a:lstStyle/>
                    <a:p>
                      <a:r>
                        <a:rPr lang="en-US" sz="900" dirty="0">
                          <a:latin typeface="Calibri" panose="020F0502020204030204" pitchFamily="34" charset="0"/>
                          <a:cs typeface="Calibri" panose="020F0502020204030204" pitchFamily="34" charset="0"/>
                        </a:rPr>
                        <a:t>Minutes Spent </a:t>
                      </a:r>
                      <a:r>
                        <a:rPr lang="en-US" sz="900" i="1" dirty="0">
                          <a:latin typeface="Calibri" panose="020F0502020204030204" pitchFamily="34" charset="0"/>
                          <a:cs typeface="Calibri" panose="020F0502020204030204" pitchFamily="34" charset="0"/>
                        </a:rPr>
                        <a:t>detangling and brushing mane and tail, and applying product</a:t>
                      </a:r>
                      <a:endParaRPr lang="en-US" sz="900" dirty="0">
                        <a:latin typeface="Calibri" panose="020F0502020204030204" pitchFamily="34" charset="0"/>
                        <a:cs typeface="Calibri" panose="020F0502020204030204" pitchFamily="34" charset="0"/>
                      </a:endParaRPr>
                    </a:p>
                  </a:txBody>
                  <a:tcPr/>
                </a:tc>
                <a:tc>
                  <a:txBody>
                    <a:bodyPr/>
                    <a:lstStyle/>
                    <a:p>
                      <a:pPr algn="ctr"/>
                      <a:r>
                        <a:rPr lang="en-US" sz="900" dirty="0">
                          <a:latin typeface="Calibri" panose="020F0502020204030204" pitchFamily="34" charset="0"/>
                          <a:cs typeface="Calibri" panose="020F0502020204030204" pitchFamily="34" charset="0"/>
                        </a:rPr>
                        <a:t>ATracker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Calibri" panose="020F0502020204030204" pitchFamily="34" charset="0"/>
                          <a:cs typeface="Calibri" panose="020F0502020204030204" pitchFamily="34" charset="0"/>
                        </a:rPr>
                        <a:t>Start task immediately after previous task ends, end task when hoof pick is selected. </a:t>
                      </a:r>
                    </a:p>
                  </a:txBody>
                  <a:tcPr/>
                </a:tc>
                <a:tc>
                  <a:txBody>
                    <a:bodyPr/>
                    <a:lstStyle/>
                    <a:p>
                      <a:pPr algn="ctr"/>
                      <a:r>
                        <a:rPr lang="en-US" sz="900" dirty="0">
                          <a:latin typeface="Calibri" panose="020F0502020204030204" pitchFamily="34" charset="0"/>
                          <a:cs typeface="Calibri" panose="020F0502020204030204" pitchFamily="34" charset="0"/>
                        </a:rPr>
                        <a:t>Self</a:t>
                      </a:r>
                    </a:p>
                  </a:txBody>
                  <a:tcPr/>
                </a:tc>
                <a:tc>
                  <a:txBody>
                    <a:bodyPr/>
                    <a:lstStyle/>
                    <a:p>
                      <a:pPr algn="ctr"/>
                      <a:r>
                        <a:rPr lang="en-US" sz="900" dirty="0">
                          <a:latin typeface="Calibri" panose="020F0502020204030204" pitchFamily="34" charset="0"/>
                          <a:cs typeface="Calibri" panose="020F0502020204030204" pitchFamily="34" charset="0"/>
                        </a:rPr>
                        <a:t>10/7 – 12/2</a:t>
                      </a:r>
                    </a:p>
                  </a:txBody>
                  <a:tcPr/>
                </a:tc>
                <a:tc>
                  <a:txBody>
                    <a:bodyPr/>
                    <a:lstStyle/>
                    <a:p>
                      <a:pPr algn="ctr"/>
                      <a:r>
                        <a:rPr lang="en-US" sz="900" dirty="0">
                          <a:latin typeface="Calibri" panose="020F0502020204030204" pitchFamily="34" charset="0"/>
                          <a:cs typeface="Calibri" panose="020F0502020204030204" pitchFamily="34" charset="0"/>
                        </a:rPr>
                        <a:t>40</a:t>
                      </a:r>
                    </a:p>
                  </a:txBody>
                  <a:tcPr/>
                </a:tc>
                <a:extLst>
                  <a:ext uri="{0D108BD9-81ED-4DB2-BD59-A6C34878D82A}">
                    <a16:rowId xmlns:a16="http://schemas.microsoft.com/office/drawing/2014/main" val="3742634180"/>
                  </a:ext>
                </a:extLst>
              </a:tr>
              <a:tr h="367493">
                <a:tc>
                  <a:txBody>
                    <a:bodyPr/>
                    <a:lstStyle/>
                    <a:p>
                      <a:r>
                        <a:rPr lang="en-US" sz="900" dirty="0">
                          <a:latin typeface="Calibri" panose="020F0502020204030204" pitchFamily="34" charset="0"/>
                          <a:cs typeface="Calibri" panose="020F0502020204030204" pitchFamily="34" charset="0"/>
                        </a:rPr>
                        <a:t>Minutes Spent </a:t>
                      </a:r>
                      <a:r>
                        <a:rPr lang="en-US" sz="900" i="1" dirty="0">
                          <a:latin typeface="Calibri" panose="020F0502020204030204" pitchFamily="34" charset="0"/>
                          <a:cs typeface="Calibri" panose="020F0502020204030204" pitchFamily="34" charset="0"/>
                        </a:rPr>
                        <a:t>lifting and picking all dirt, rocks, debris </a:t>
                      </a:r>
                      <a:r>
                        <a:rPr lang="en-US" sz="900" i="0" dirty="0">
                          <a:latin typeface="Calibri" panose="020F0502020204030204" pitchFamily="34" charset="0"/>
                          <a:cs typeface="Calibri" panose="020F0502020204030204" pitchFamily="34" charset="0"/>
                        </a:rPr>
                        <a:t>out of each hoof and scratching off dirt on hoof</a:t>
                      </a:r>
                      <a:endParaRPr lang="en-US" sz="900" dirty="0">
                        <a:latin typeface="Calibri" panose="020F0502020204030204" pitchFamily="34" charset="0"/>
                        <a:cs typeface="Calibri" panose="020F0502020204030204" pitchFamily="34" charset="0"/>
                      </a:endParaRPr>
                    </a:p>
                  </a:txBody>
                  <a:tcPr/>
                </a:tc>
                <a:tc>
                  <a:txBody>
                    <a:bodyPr/>
                    <a:lstStyle/>
                    <a:p>
                      <a:pPr algn="ctr"/>
                      <a:r>
                        <a:rPr lang="en-US" sz="900" dirty="0">
                          <a:latin typeface="Calibri" panose="020F0502020204030204" pitchFamily="34" charset="0"/>
                          <a:cs typeface="Calibri" panose="020F0502020204030204" pitchFamily="34" charset="0"/>
                        </a:rPr>
                        <a:t>ATracker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Calibri" panose="020F0502020204030204" pitchFamily="34" charset="0"/>
                          <a:cs typeface="Calibri" panose="020F0502020204030204" pitchFamily="34" charset="0"/>
                        </a:rPr>
                        <a:t>Start task immediately after previous task ends, end task when hoof oil and brush are selected. </a:t>
                      </a:r>
                    </a:p>
                  </a:txBody>
                  <a:tcPr/>
                </a:tc>
                <a:tc>
                  <a:txBody>
                    <a:bodyPr/>
                    <a:lstStyle/>
                    <a:p>
                      <a:pPr algn="ctr"/>
                      <a:r>
                        <a:rPr lang="en-US" sz="900" dirty="0">
                          <a:latin typeface="Calibri" panose="020F0502020204030204" pitchFamily="34" charset="0"/>
                          <a:cs typeface="Calibri" panose="020F0502020204030204" pitchFamily="34" charset="0"/>
                        </a:rPr>
                        <a:t>Self</a:t>
                      </a:r>
                    </a:p>
                  </a:txBody>
                  <a:tcPr/>
                </a:tc>
                <a:tc>
                  <a:txBody>
                    <a:bodyPr/>
                    <a:lstStyle/>
                    <a:p>
                      <a:pPr algn="ctr"/>
                      <a:r>
                        <a:rPr lang="en-US" sz="900" dirty="0">
                          <a:latin typeface="Calibri" panose="020F0502020204030204" pitchFamily="34" charset="0"/>
                          <a:cs typeface="Calibri" panose="020F0502020204030204" pitchFamily="34" charset="0"/>
                        </a:rPr>
                        <a:t>10/7 – 12/2</a:t>
                      </a:r>
                    </a:p>
                  </a:txBody>
                  <a:tcPr/>
                </a:tc>
                <a:tc>
                  <a:txBody>
                    <a:bodyPr/>
                    <a:lstStyle/>
                    <a:p>
                      <a:pPr algn="ctr"/>
                      <a:r>
                        <a:rPr lang="en-US" sz="900" dirty="0">
                          <a:latin typeface="Calibri" panose="020F0502020204030204" pitchFamily="34" charset="0"/>
                          <a:cs typeface="Calibri" panose="020F0502020204030204" pitchFamily="34" charset="0"/>
                        </a:rPr>
                        <a:t>40</a:t>
                      </a:r>
                    </a:p>
                  </a:txBody>
                  <a:tcPr/>
                </a:tc>
                <a:extLst>
                  <a:ext uri="{0D108BD9-81ED-4DB2-BD59-A6C34878D82A}">
                    <a16:rowId xmlns:a16="http://schemas.microsoft.com/office/drawing/2014/main" val="2696927821"/>
                  </a:ext>
                </a:extLst>
              </a:tr>
              <a:tr h="397804">
                <a:tc>
                  <a:txBody>
                    <a:bodyPr/>
                    <a:lstStyle/>
                    <a:p>
                      <a:r>
                        <a:rPr lang="en-US" sz="900" dirty="0">
                          <a:latin typeface="Calibri" panose="020F0502020204030204" pitchFamily="34" charset="0"/>
                          <a:cs typeface="Calibri" panose="020F0502020204030204" pitchFamily="34" charset="0"/>
                        </a:rPr>
                        <a:t>Minutes Spent </a:t>
                      </a:r>
                      <a:r>
                        <a:rPr lang="en-US" sz="900" i="1" dirty="0">
                          <a:latin typeface="Calibri" panose="020F0502020204030204" pitchFamily="34" charset="0"/>
                          <a:cs typeface="Calibri" panose="020F0502020204030204" pitchFamily="34" charset="0"/>
                        </a:rPr>
                        <a:t>applying hoof oil</a:t>
                      </a:r>
                      <a:r>
                        <a:rPr lang="en-US" sz="900" i="0" dirty="0">
                          <a:latin typeface="Calibri" panose="020F0502020204030204" pitchFamily="34" charset="0"/>
                          <a:cs typeface="Calibri" panose="020F0502020204030204" pitchFamily="34" charset="0"/>
                        </a:rPr>
                        <a:t> to each hoof after brushing off any dust from hoof</a:t>
                      </a:r>
                      <a:endParaRPr lang="en-US" sz="900" dirty="0">
                        <a:latin typeface="Calibri" panose="020F0502020204030204" pitchFamily="34" charset="0"/>
                        <a:cs typeface="Calibri" panose="020F0502020204030204" pitchFamily="34" charset="0"/>
                      </a:endParaRPr>
                    </a:p>
                  </a:txBody>
                  <a:tcPr/>
                </a:tc>
                <a:tc>
                  <a:txBody>
                    <a:bodyPr/>
                    <a:lstStyle/>
                    <a:p>
                      <a:pPr algn="ctr"/>
                      <a:r>
                        <a:rPr lang="en-US" sz="900" dirty="0">
                          <a:latin typeface="Calibri" panose="020F0502020204030204" pitchFamily="34" charset="0"/>
                          <a:cs typeface="Calibri" panose="020F0502020204030204" pitchFamily="34" charset="0"/>
                        </a:rPr>
                        <a:t>ATracker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Calibri" panose="020F0502020204030204" pitchFamily="34" charset="0"/>
                          <a:cs typeface="Calibri" panose="020F0502020204030204" pitchFamily="34" charset="0"/>
                        </a:rPr>
                        <a:t>Start task immediately after previous task ends, end task when saddle pad is selected. </a:t>
                      </a:r>
                    </a:p>
                  </a:txBody>
                  <a:tcPr/>
                </a:tc>
                <a:tc>
                  <a:txBody>
                    <a:bodyPr/>
                    <a:lstStyle/>
                    <a:p>
                      <a:pPr algn="ctr"/>
                      <a:r>
                        <a:rPr lang="en-US" sz="900" dirty="0">
                          <a:latin typeface="Calibri" panose="020F0502020204030204" pitchFamily="34" charset="0"/>
                          <a:cs typeface="Calibri" panose="020F0502020204030204" pitchFamily="34" charset="0"/>
                        </a:rPr>
                        <a:t>Self</a:t>
                      </a:r>
                    </a:p>
                  </a:txBody>
                  <a:tcPr/>
                </a:tc>
                <a:tc>
                  <a:txBody>
                    <a:bodyPr/>
                    <a:lstStyle/>
                    <a:p>
                      <a:pPr algn="ctr"/>
                      <a:r>
                        <a:rPr lang="en-US" sz="900" dirty="0">
                          <a:latin typeface="Calibri" panose="020F0502020204030204" pitchFamily="34" charset="0"/>
                          <a:cs typeface="Calibri" panose="020F0502020204030204" pitchFamily="34" charset="0"/>
                        </a:rPr>
                        <a:t>10/7 – 12/2</a:t>
                      </a:r>
                    </a:p>
                  </a:txBody>
                  <a:tcPr/>
                </a:tc>
                <a:tc>
                  <a:txBody>
                    <a:bodyPr/>
                    <a:lstStyle/>
                    <a:p>
                      <a:pPr algn="ctr"/>
                      <a:r>
                        <a:rPr lang="en-US" sz="900" dirty="0">
                          <a:latin typeface="Calibri" panose="020F0502020204030204" pitchFamily="34" charset="0"/>
                          <a:cs typeface="Calibri" panose="020F0502020204030204" pitchFamily="34" charset="0"/>
                        </a:rPr>
                        <a:t>40</a:t>
                      </a:r>
                    </a:p>
                  </a:txBody>
                  <a:tcPr/>
                </a:tc>
                <a:extLst>
                  <a:ext uri="{0D108BD9-81ED-4DB2-BD59-A6C34878D82A}">
                    <a16:rowId xmlns:a16="http://schemas.microsoft.com/office/drawing/2014/main" val="953961372"/>
                  </a:ext>
                </a:extLst>
              </a:tr>
              <a:tr h="362858">
                <a:tc>
                  <a:txBody>
                    <a:bodyPr/>
                    <a:lstStyle/>
                    <a:p>
                      <a:r>
                        <a:rPr lang="en-US" sz="900" dirty="0">
                          <a:latin typeface="Calibri" panose="020F0502020204030204" pitchFamily="34" charset="0"/>
                          <a:cs typeface="Calibri" panose="020F0502020204030204" pitchFamily="34" charset="0"/>
                        </a:rPr>
                        <a:t>Minutes Spent </a:t>
                      </a:r>
                      <a:r>
                        <a:rPr lang="en-US" sz="900" i="1" dirty="0">
                          <a:latin typeface="Calibri" panose="020F0502020204030204" pitchFamily="34" charset="0"/>
                          <a:cs typeface="Calibri" panose="020F0502020204030204" pitchFamily="34" charset="0"/>
                        </a:rPr>
                        <a:t>tacking horse </a:t>
                      </a:r>
                      <a:r>
                        <a:rPr lang="en-US" sz="900" i="0" dirty="0">
                          <a:latin typeface="Calibri" panose="020F0502020204030204" pitchFamily="34" charset="0"/>
                          <a:cs typeface="Calibri" panose="020F0502020204030204" pitchFamily="34" charset="0"/>
                        </a:rPr>
                        <a:t>including: saddle pad, saddle, girth, bridle, grabbing crop</a:t>
                      </a:r>
                    </a:p>
                  </a:txBody>
                  <a:tcPr/>
                </a:tc>
                <a:tc>
                  <a:txBody>
                    <a:bodyPr/>
                    <a:lstStyle/>
                    <a:p>
                      <a:pPr algn="ctr"/>
                      <a:r>
                        <a:rPr lang="en-US" sz="900" dirty="0">
                          <a:latin typeface="Calibri" panose="020F0502020204030204" pitchFamily="34" charset="0"/>
                          <a:cs typeface="Calibri" panose="020F0502020204030204" pitchFamily="34" charset="0"/>
                        </a:rPr>
                        <a:t>ATracker</a:t>
                      </a:r>
                    </a:p>
                  </a:txBody>
                  <a:tcPr/>
                </a:tc>
                <a:tc>
                  <a:txBody>
                    <a:bodyPr/>
                    <a:lstStyle/>
                    <a:p>
                      <a:r>
                        <a:rPr lang="en-US" sz="900" dirty="0">
                          <a:latin typeface="Calibri" panose="020F0502020204030204" pitchFamily="34" charset="0"/>
                          <a:cs typeface="Calibri" panose="020F0502020204030204" pitchFamily="34" charset="0"/>
                        </a:rPr>
                        <a:t>Start task immediately after previous task ends, end task when all tack is on horse.</a:t>
                      </a:r>
                    </a:p>
                  </a:txBody>
                  <a:tcPr/>
                </a:tc>
                <a:tc>
                  <a:txBody>
                    <a:bodyPr/>
                    <a:lstStyle/>
                    <a:p>
                      <a:pPr algn="ctr"/>
                      <a:r>
                        <a:rPr lang="en-US" sz="900" dirty="0">
                          <a:latin typeface="Calibri" panose="020F0502020204030204" pitchFamily="34" charset="0"/>
                          <a:cs typeface="Calibri" panose="020F0502020204030204" pitchFamily="34" charset="0"/>
                        </a:rPr>
                        <a:t>Self</a:t>
                      </a:r>
                    </a:p>
                  </a:txBody>
                  <a:tcPr/>
                </a:tc>
                <a:tc>
                  <a:txBody>
                    <a:bodyPr/>
                    <a:lstStyle/>
                    <a:p>
                      <a:pPr algn="ctr"/>
                      <a:r>
                        <a:rPr lang="en-US" sz="900" dirty="0">
                          <a:latin typeface="Calibri" panose="020F0502020204030204" pitchFamily="34" charset="0"/>
                          <a:cs typeface="Calibri" panose="020F0502020204030204" pitchFamily="34" charset="0"/>
                        </a:rPr>
                        <a:t>10/7 – 12/2</a:t>
                      </a:r>
                    </a:p>
                  </a:txBody>
                  <a:tcPr/>
                </a:tc>
                <a:tc>
                  <a:txBody>
                    <a:bodyPr/>
                    <a:lstStyle/>
                    <a:p>
                      <a:pPr algn="ctr"/>
                      <a:r>
                        <a:rPr lang="en-US" sz="900" dirty="0">
                          <a:latin typeface="Calibri" panose="020F0502020204030204" pitchFamily="34" charset="0"/>
                          <a:cs typeface="Calibri" panose="020F0502020204030204" pitchFamily="34" charset="0"/>
                        </a:rPr>
                        <a:t>40</a:t>
                      </a:r>
                    </a:p>
                  </a:txBody>
                  <a:tcPr/>
                </a:tc>
                <a:extLst>
                  <a:ext uri="{0D108BD9-81ED-4DB2-BD59-A6C34878D82A}">
                    <a16:rowId xmlns:a16="http://schemas.microsoft.com/office/drawing/2014/main" val="171925839"/>
                  </a:ext>
                </a:extLst>
              </a:tr>
              <a:tr h="353358">
                <a:tc>
                  <a:txBody>
                    <a:bodyPr/>
                    <a:lstStyle/>
                    <a:p>
                      <a:r>
                        <a:rPr lang="en-US" sz="900" dirty="0">
                          <a:latin typeface="Calibri" panose="020F0502020204030204" pitchFamily="34" charset="0"/>
                          <a:cs typeface="Calibri" panose="020F0502020204030204" pitchFamily="34" charset="0"/>
                        </a:rPr>
                        <a:t>Minutes Spent </a:t>
                      </a:r>
                      <a:r>
                        <a:rPr lang="en-US" sz="900" i="1" dirty="0">
                          <a:latin typeface="Calibri" panose="020F0502020204030204" pitchFamily="34" charset="0"/>
                          <a:cs typeface="Calibri" panose="020F0502020204030204" pitchFamily="34" charset="0"/>
                        </a:rPr>
                        <a:t>walking horse to arena</a:t>
                      </a:r>
                      <a:r>
                        <a:rPr lang="en-US" sz="900" i="0" dirty="0">
                          <a:latin typeface="Calibri" panose="020F0502020204030204" pitchFamily="34" charset="0"/>
                          <a:cs typeface="Calibri" panose="020F0502020204030204" pitchFamily="34" charset="0"/>
                        </a:rPr>
                        <a:t> for riding</a:t>
                      </a:r>
                      <a:endParaRPr lang="en-US" sz="900" dirty="0">
                        <a:latin typeface="Calibri" panose="020F0502020204030204" pitchFamily="34" charset="0"/>
                        <a:cs typeface="Calibri" panose="020F0502020204030204" pitchFamily="34" charset="0"/>
                      </a:endParaRPr>
                    </a:p>
                  </a:txBody>
                  <a:tcPr/>
                </a:tc>
                <a:tc>
                  <a:txBody>
                    <a:bodyPr/>
                    <a:lstStyle/>
                    <a:p>
                      <a:pPr algn="ctr"/>
                      <a:r>
                        <a:rPr lang="en-US" sz="900" dirty="0">
                          <a:latin typeface="Calibri" panose="020F0502020204030204" pitchFamily="34" charset="0"/>
                          <a:cs typeface="Calibri" panose="020F0502020204030204" pitchFamily="34" charset="0"/>
                        </a:rPr>
                        <a:t>ATracker</a:t>
                      </a:r>
                    </a:p>
                  </a:txBody>
                  <a:tcPr/>
                </a:tc>
                <a:tc>
                  <a:txBody>
                    <a:bodyPr/>
                    <a:lstStyle/>
                    <a:p>
                      <a:r>
                        <a:rPr lang="en-US" sz="900" dirty="0">
                          <a:latin typeface="Calibri" panose="020F0502020204030204" pitchFamily="34" charset="0"/>
                          <a:cs typeface="Calibri" panose="020F0502020204030204" pitchFamily="34" charset="0"/>
                        </a:rPr>
                        <a:t>Start task immediately after previous task ends, end task horse enters ring for riding.  </a:t>
                      </a:r>
                    </a:p>
                  </a:txBody>
                  <a:tcPr/>
                </a:tc>
                <a:tc>
                  <a:txBody>
                    <a:bodyPr/>
                    <a:lstStyle/>
                    <a:p>
                      <a:pPr algn="ctr"/>
                      <a:r>
                        <a:rPr lang="en-US" sz="900" dirty="0">
                          <a:latin typeface="Calibri" panose="020F0502020204030204" pitchFamily="34" charset="0"/>
                          <a:cs typeface="Calibri" panose="020F0502020204030204" pitchFamily="34" charset="0"/>
                        </a:rPr>
                        <a:t>Self</a:t>
                      </a:r>
                    </a:p>
                  </a:txBody>
                  <a:tcPr/>
                </a:tc>
                <a:tc>
                  <a:txBody>
                    <a:bodyPr/>
                    <a:lstStyle/>
                    <a:p>
                      <a:pPr algn="ctr"/>
                      <a:r>
                        <a:rPr lang="en-US" sz="900" dirty="0">
                          <a:latin typeface="Calibri" panose="020F0502020204030204" pitchFamily="34" charset="0"/>
                          <a:cs typeface="Calibri" panose="020F0502020204030204" pitchFamily="34" charset="0"/>
                        </a:rPr>
                        <a:t>10/7 – 12/2</a:t>
                      </a:r>
                    </a:p>
                  </a:txBody>
                  <a:tcPr/>
                </a:tc>
                <a:tc>
                  <a:txBody>
                    <a:bodyPr/>
                    <a:lstStyle/>
                    <a:p>
                      <a:pPr algn="ctr"/>
                      <a:r>
                        <a:rPr lang="en-US" sz="900" dirty="0">
                          <a:latin typeface="Calibri" panose="020F0502020204030204" pitchFamily="34" charset="0"/>
                          <a:cs typeface="Calibri" panose="020F0502020204030204" pitchFamily="34" charset="0"/>
                        </a:rPr>
                        <a:t>40</a:t>
                      </a:r>
                    </a:p>
                  </a:txBody>
                  <a:tcPr/>
                </a:tc>
                <a:extLst>
                  <a:ext uri="{0D108BD9-81ED-4DB2-BD59-A6C34878D82A}">
                    <a16:rowId xmlns:a16="http://schemas.microsoft.com/office/drawing/2014/main" val="3895190265"/>
                  </a:ext>
                </a:extLst>
              </a:tr>
            </a:tbl>
          </a:graphicData>
        </a:graphic>
      </p:graphicFrame>
    </p:spTree>
    <p:extLst>
      <p:ext uri="{BB962C8B-B14F-4D97-AF65-F5344CB8AC3E}">
        <p14:creationId xmlns:p14="http://schemas.microsoft.com/office/powerpoint/2010/main" val="1810481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C83499-1F45-4BC6-A1CC-6A20EF36EB0C}"/>
              </a:ext>
            </a:extLst>
          </p:cNvPr>
          <p:cNvSpPr>
            <a:spLocks noGrp="1"/>
          </p:cNvSpPr>
          <p:nvPr>
            <p:ph type="title"/>
          </p:nvPr>
        </p:nvSpPr>
        <p:spPr/>
        <p:txBody>
          <a:bodyPr/>
          <a:lstStyle/>
          <a:p>
            <a:r>
              <a:rPr lang="en-US" dirty="0"/>
              <a:t>Data Collection Method</a:t>
            </a:r>
          </a:p>
        </p:txBody>
      </p:sp>
      <p:sp>
        <p:nvSpPr>
          <p:cNvPr id="7" name="TextBox 6">
            <a:extLst>
              <a:ext uri="{FF2B5EF4-FFF2-40B4-BE49-F238E27FC236}">
                <a16:creationId xmlns:a16="http://schemas.microsoft.com/office/drawing/2014/main" id="{5FCEC0C1-8AF3-4837-ACED-D1C664252E70}"/>
              </a:ext>
            </a:extLst>
          </p:cNvPr>
          <p:cNvSpPr txBox="1"/>
          <p:nvPr/>
        </p:nvSpPr>
        <p:spPr>
          <a:xfrm>
            <a:off x="198601" y="895368"/>
            <a:ext cx="4258657" cy="4093428"/>
          </a:xfrm>
          <a:prstGeom prst="rect">
            <a:avLst/>
          </a:prstGeom>
          <a:noFill/>
        </p:spPr>
        <p:txBody>
          <a:bodyPr wrap="square" rtlCol="0">
            <a:spAutoFit/>
          </a:bodyPr>
          <a:lstStyle/>
          <a:p>
            <a:r>
              <a:rPr lang="en-US" sz="1300" b="1" dirty="0">
                <a:latin typeface="Calibri" panose="020F0502020204030204" pitchFamily="34" charset="0"/>
                <a:cs typeface="Calibri" panose="020F0502020204030204" pitchFamily="34" charset="0"/>
              </a:rPr>
              <a:t>Data Collection Explanation</a:t>
            </a:r>
            <a:endParaRPr lang="en-US" sz="1300" dirty="0">
              <a:latin typeface="Calibri" panose="020F0502020204030204" pitchFamily="34" charset="0"/>
              <a:cs typeface="Calibri" panose="020F0502020204030204" pitchFamily="34" charset="0"/>
            </a:endParaRPr>
          </a:p>
          <a:p>
            <a:r>
              <a:rPr lang="en-US" sz="1300" b="1" i="1" dirty="0">
                <a:latin typeface="Calibri" panose="020F0502020204030204" pitchFamily="34" charset="0"/>
                <a:cs typeface="Calibri" panose="020F0502020204030204" pitchFamily="34" charset="0"/>
              </a:rPr>
              <a:t>General Information</a:t>
            </a:r>
          </a:p>
          <a:p>
            <a:pPr marL="171450" indent="-171450">
              <a:buFont typeface="Arial" panose="020B0604020202020204" pitchFamily="34" charset="0"/>
              <a:buChar char="•"/>
            </a:pPr>
            <a:r>
              <a:rPr lang="en-US" sz="1300" dirty="0">
                <a:latin typeface="Calibri" panose="020F0502020204030204" pitchFamily="34" charset="0"/>
                <a:cs typeface="Calibri" panose="020F0502020204030204" pitchFamily="34" charset="0"/>
              </a:rPr>
              <a:t>A tool called “ATracker” (</a:t>
            </a:r>
            <a:r>
              <a:rPr lang="en-US" sz="1300" dirty="0">
                <a:latin typeface="Calibri" panose="020F0502020204030204" pitchFamily="34" charset="0"/>
                <a:cs typeface="Calibri" panose="020F0502020204030204" pitchFamily="34" charset="0"/>
                <a:hlinkClick r:id="rId2"/>
              </a:rPr>
              <a:t>http://www.wonderapps.se/atracker/</a:t>
            </a:r>
            <a:r>
              <a:rPr lang="en-US" sz="1300" dirty="0">
                <a:latin typeface="Calibri" panose="020F0502020204030204" pitchFamily="34" charset="0"/>
                <a:cs typeface="Calibri" panose="020F0502020204030204" pitchFamily="34" charset="0"/>
              </a:rPr>
              <a:t>) was used to assist in capturing each task in the process map. This tool had both a iPhone application along with an ability to download the data in a spreadsheet for later usage.</a:t>
            </a:r>
          </a:p>
          <a:p>
            <a:pPr marL="628650" lvl="1" indent="-171450">
              <a:buFont typeface="Arial" panose="020B0604020202020204" pitchFamily="34" charset="0"/>
              <a:buChar char="•"/>
            </a:pPr>
            <a:r>
              <a:rPr lang="en-US" sz="1300" dirty="0">
                <a:latin typeface="Calibri" panose="020F0502020204030204" pitchFamily="34" charset="0"/>
                <a:cs typeface="Calibri" panose="020F0502020204030204" pitchFamily="34" charset="0"/>
              </a:rPr>
              <a:t>Manipulation of the spreadsheet was needed to change columns from vertical to horizontal and to add discrete data collected.</a:t>
            </a:r>
          </a:p>
          <a:p>
            <a:pPr marL="171450" indent="-171450">
              <a:buFont typeface="Arial" panose="020B0604020202020204" pitchFamily="34" charset="0"/>
              <a:buChar char="•"/>
            </a:pPr>
            <a:r>
              <a:rPr lang="en-US" sz="1300" dirty="0">
                <a:latin typeface="Calibri" panose="020F0502020204030204" pitchFamily="34" charset="0"/>
                <a:cs typeface="Calibri" panose="020F0502020204030204" pitchFamily="34" charset="0"/>
              </a:rPr>
              <a:t>Each task was ended/started when I put down the brush and picked up the next tool in the process. This was determined because of the minimal seconds to put one brush away and grab the next. The app allowed just one touch to end one task and another touch (like a double touch) to start next task to minimize collection errors.</a:t>
            </a:r>
          </a:p>
          <a:p>
            <a:pPr marL="171450" indent="-171450">
              <a:buFont typeface="Arial" panose="020B0604020202020204" pitchFamily="34" charset="0"/>
              <a:buChar char="•"/>
            </a:pPr>
            <a:r>
              <a:rPr lang="en-US" sz="1300" dirty="0">
                <a:latin typeface="Calibri" panose="020F0502020204030204" pitchFamily="34" charset="0"/>
                <a:cs typeface="Calibri" panose="020F0502020204030204" pitchFamily="34" charset="0"/>
              </a:rPr>
              <a:t>I collected data each day of the week that I was able to ride – which was not as often as I would have liked due to weather and other commitments beyond my control (so they were not captured in the data collection).</a:t>
            </a:r>
          </a:p>
        </p:txBody>
      </p:sp>
      <p:sp>
        <p:nvSpPr>
          <p:cNvPr id="8" name="TextBox 7">
            <a:extLst>
              <a:ext uri="{FF2B5EF4-FFF2-40B4-BE49-F238E27FC236}">
                <a16:creationId xmlns:a16="http://schemas.microsoft.com/office/drawing/2014/main" id="{3A5C912C-C17A-49F1-95AF-B8802A21F940}"/>
              </a:ext>
            </a:extLst>
          </p:cNvPr>
          <p:cNvSpPr txBox="1"/>
          <p:nvPr/>
        </p:nvSpPr>
        <p:spPr>
          <a:xfrm>
            <a:off x="4670855" y="873597"/>
            <a:ext cx="4258656" cy="5693866"/>
          </a:xfrm>
          <a:prstGeom prst="rect">
            <a:avLst/>
          </a:prstGeom>
          <a:noFill/>
        </p:spPr>
        <p:txBody>
          <a:bodyPr wrap="square" rtlCol="0">
            <a:spAutoFit/>
          </a:bodyPr>
          <a:lstStyle/>
          <a:p>
            <a:r>
              <a:rPr lang="en-US" sz="1300" b="1" i="1" dirty="0">
                <a:latin typeface="Calibri" panose="020F0502020204030204" pitchFamily="34" charset="0"/>
                <a:cs typeface="Calibri" panose="020F0502020204030204" pitchFamily="34" charset="0"/>
              </a:rPr>
              <a:t>Data Collected</a:t>
            </a:r>
          </a:p>
          <a:p>
            <a:pPr marL="171450" indent="-171450">
              <a:buFont typeface="Arial" panose="020B0604020202020204" pitchFamily="34" charset="0"/>
              <a:buChar char="•"/>
            </a:pPr>
            <a:r>
              <a:rPr lang="en-US" sz="1300" dirty="0">
                <a:latin typeface="Calibri" panose="020F0502020204030204" pitchFamily="34" charset="0"/>
                <a:cs typeface="Calibri" panose="020F0502020204030204" pitchFamily="34" charset="0"/>
              </a:rPr>
              <a:t>A total of 14 variables was collected.</a:t>
            </a:r>
          </a:p>
          <a:p>
            <a:pPr marL="171450" indent="-171450">
              <a:buFont typeface="Arial" panose="020B0604020202020204" pitchFamily="34" charset="0"/>
              <a:buChar char="•"/>
            </a:pPr>
            <a:r>
              <a:rPr lang="en-US" sz="1300" dirty="0">
                <a:latin typeface="Calibri" panose="020F0502020204030204" pitchFamily="34" charset="0"/>
                <a:cs typeface="Calibri" panose="020F0502020204030204" pitchFamily="34" charset="0"/>
              </a:rPr>
              <a:t>Both continuous and discrete data were collected.</a:t>
            </a:r>
          </a:p>
          <a:p>
            <a:pPr marL="171450" indent="-171450">
              <a:buFont typeface="Arial" panose="020B0604020202020204" pitchFamily="34" charset="0"/>
              <a:buChar char="•"/>
            </a:pPr>
            <a:r>
              <a:rPr lang="en-US" sz="1300" dirty="0">
                <a:latin typeface="Calibri" panose="020F0502020204030204" pitchFamily="34" charset="0"/>
                <a:cs typeface="Calibri" panose="020F0502020204030204" pitchFamily="34" charset="0"/>
              </a:rPr>
              <a:t>All continuous data was recorded in minutes and seconds.</a:t>
            </a:r>
          </a:p>
          <a:p>
            <a:pPr marL="171450" indent="-171450">
              <a:buFont typeface="Arial" panose="020B0604020202020204" pitchFamily="34" charset="0"/>
              <a:buChar char="•"/>
            </a:pPr>
            <a:endParaRPr lang="en-US" sz="1300" dirty="0">
              <a:latin typeface="Calibri" panose="020F0502020204030204" pitchFamily="34" charset="0"/>
              <a:cs typeface="Calibri" panose="020F0502020204030204" pitchFamily="34" charset="0"/>
            </a:endParaRPr>
          </a:p>
          <a:p>
            <a:r>
              <a:rPr lang="en-US" sz="1300" b="1" dirty="0">
                <a:latin typeface="Calibri" panose="020F0502020204030204" pitchFamily="34" charset="0"/>
                <a:cs typeface="Calibri" panose="020F0502020204030204" pitchFamily="34" charset="0"/>
              </a:rPr>
              <a:t>Discrete Data</a:t>
            </a:r>
          </a:p>
          <a:p>
            <a:pPr marL="171450" indent="-171450">
              <a:buFont typeface="Arial" panose="020B0604020202020204" pitchFamily="34" charset="0"/>
              <a:buChar char="•"/>
            </a:pPr>
            <a:r>
              <a:rPr lang="en-US" sz="1300" dirty="0">
                <a:latin typeface="Calibri" panose="020F0502020204030204" pitchFamily="34" charset="0"/>
                <a:cs typeface="Calibri" panose="020F0502020204030204" pitchFamily="34" charset="0"/>
              </a:rPr>
              <a:t>Discrete data captured for 2 additional inputs:</a:t>
            </a:r>
          </a:p>
          <a:p>
            <a:pPr marL="628650" lvl="1" indent="-171450">
              <a:buFont typeface="Arial" panose="020B0604020202020204" pitchFamily="34" charset="0"/>
              <a:buChar char="•"/>
            </a:pPr>
            <a:r>
              <a:rPr lang="en-US" sz="1300" i="1" dirty="0">
                <a:latin typeface="Calibri" panose="020F0502020204030204" pitchFamily="34" charset="0"/>
                <a:cs typeface="Calibri" panose="020F0502020204030204" pitchFamily="34" charset="0"/>
              </a:rPr>
              <a:t>x1</a:t>
            </a:r>
            <a:r>
              <a:rPr lang="en-US" sz="1300" dirty="0">
                <a:latin typeface="Calibri" panose="020F0502020204030204" pitchFamily="34" charset="0"/>
                <a:cs typeface="Calibri" panose="020F0502020204030204" pitchFamily="34" charset="0"/>
              </a:rPr>
              <a:t> – Weekend (1) or Weekday (0)</a:t>
            </a:r>
          </a:p>
          <a:p>
            <a:pPr marL="628650" lvl="1" indent="-171450">
              <a:buFont typeface="Arial" panose="020B0604020202020204" pitchFamily="34" charset="0"/>
              <a:buChar char="•"/>
            </a:pPr>
            <a:r>
              <a:rPr lang="en-US" sz="1300" i="1" dirty="0">
                <a:latin typeface="Calibri" panose="020F0502020204030204" pitchFamily="34" charset="0"/>
                <a:cs typeface="Calibri" panose="020F0502020204030204" pitchFamily="34" charset="0"/>
              </a:rPr>
              <a:t>x2</a:t>
            </a:r>
            <a:r>
              <a:rPr lang="en-US" sz="1300" dirty="0">
                <a:latin typeface="Calibri" panose="020F0502020204030204" pitchFamily="34" charset="0"/>
                <a:cs typeface="Calibri" panose="020F0502020204030204" pitchFamily="34" charset="0"/>
              </a:rPr>
              <a:t> – Ridden Day Before (1) or Not (0)</a:t>
            </a:r>
          </a:p>
          <a:p>
            <a:pPr marL="628650" lvl="1" indent="-171450">
              <a:buFont typeface="Arial" panose="020B0604020202020204" pitchFamily="34" charset="0"/>
              <a:buChar char="•"/>
            </a:pPr>
            <a:r>
              <a:rPr lang="en-US" sz="1300" i="1" dirty="0">
                <a:latin typeface="Calibri" panose="020F0502020204030204" pitchFamily="34" charset="0"/>
                <a:cs typeface="Calibri" panose="020F0502020204030204" pitchFamily="34" charset="0"/>
              </a:rPr>
              <a:t>x3</a:t>
            </a:r>
            <a:r>
              <a:rPr lang="en-US" sz="1300" dirty="0">
                <a:latin typeface="Calibri" panose="020F0502020204030204" pitchFamily="34" charset="0"/>
                <a:cs typeface="Calibri" panose="020F0502020204030204" pitchFamily="34" charset="0"/>
              </a:rPr>
              <a:t> – Horse In (1) or Out (0)</a:t>
            </a:r>
          </a:p>
          <a:p>
            <a:pPr marL="171450" indent="-171450">
              <a:buFont typeface="Arial" panose="020B0604020202020204" pitchFamily="34" charset="0"/>
              <a:buChar char="•"/>
            </a:pPr>
            <a:r>
              <a:rPr lang="en-US" sz="1300" dirty="0">
                <a:latin typeface="Calibri" panose="020F0502020204030204" pitchFamily="34" charset="0"/>
                <a:cs typeface="Calibri" panose="020F0502020204030204" pitchFamily="34" charset="0"/>
              </a:rPr>
              <a:t>The output (or </a:t>
            </a:r>
            <a:r>
              <a:rPr lang="en-US" sz="1300" i="1" dirty="0">
                <a:latin typeface="Calibri" panose="020F0502020204030204" pitchFamily="34" charset="0"/>
                <a:cs typeface="Calibri" panose="020F0502020204030204" pitchFamily="34" charset="0"/>
              </a:rPr>
              <a:t>y</a:t>
            </a:r>
            <a:r>
              <a:rPr lang="en-US" sz="1300" dirty="0">
                <a:latin typeface="Calibri" panose="020F0502020204030204" pitchFamily="34" charset="0"/>
                <a:cs typeface="Calibri" panose="020F0502020204030204" pitchFamily="34" charset="0"/>
              </a:rPr>
              <a:t>) variable of my data was the </a:t>
            </a:r>
            <a:r>
              <a:rPr lang="en-US" sz="1300" b="1" i="1" dirty="0">
                <a:latin typeface="Calibri" panose="020F0502020204030204" pitchFamily="34" charset="0"/>
                <a:cs typeface="Calibri" panose="020F0502020204030204" pitchFamily="34" charset="0"/>
              </a:rPr>
              <a:t>Total Minutes</a:t>
            </a:r>
            <a:r>
              <a:rPr lang="en-US" sz="1300" dirty="0">
                <a:latin typeface="Calibri" panose="020F0502020204030204" pitchFamily="34" charset="0"/>
                <a:cs typeface="Calibri" panose="020F0502020204030204" pitchFamily="34" charset="0"/>
              </a:rPr>
              <a:t> that it took me each day to complete all the tasks it takes to prepare to ride.</a:t>
            </a:r>
          </a:p>
          <a:p>
            <a:pPr marL="171450" indent="-171450">
              <a:buFont typeface="Arial" panose="020B0604020202020204" pitchFamily="34" charset="0"/>
              <a:buChar char="•"/>
            </a:pPr>
            <a:endParaRPr lang="en-US" sz="1300" dirty="0">
              <a:latin typeface="Calibri" panose="020F0502020204030204" pitchFamily="34" charset="0"/>
              <a:cs typeface="Calibri" panose="020F0502020204030204" pitchFamily="34" charset="0"/>
            </a:endParaRPr>
          </a:p>
          <a:p>
            <a:r>
              <a:rPr lang="en-US" sz="1300" b="1" dirty="0">
                <a:latin typeface="Calibri" panose="020F0502020204030204" pitchFamily="34" charset="0"/>
                <a:cs typeface="Calibri" panose="020F0502020204030204" pitchFamily="34" charset="0"/>
              </a:rPr>
              <a:t>Continuous Data</a:t>
            </a:r>
          </a:p>
          <a:p>
            <a:r>
              <a:rPr lang="en-US" sz="1300" dirty="0">
                <a:latin typeface="Calibri" panose="020F0502020204030204" pitchFamily="34" charset="0"/>
                <a:cs typeface="Calibri" panose="020F0502020204030204" pitchFamily="34" charset="0"/>
              </a:rPr>
              <a:t>Continuous data was time for each task in the map for eleven (11) inputs as follows:</a:t>
            </a:r>
          </a:p>
          <a:p>
            <a:pPr marL="171450" indent="-171450">
              <a:buFont typeface="Arial" panose="020B0604020202020204" pitchFamily="34" charset="0"/>
              <a:buChar char="•"/>
            </a:pPr>
            <a:r>
              <a:rPr lang="en-US" sz="1300" i="1" dirty="0">
                <a:latin typeface="Calibri" panose="020F0502020204030204" pitchFamily="34" charset="0"/>
                <a:cs typeface="Calibri" panose="020F0502020204030204" pitchFamily="34" charset="0"/>
              </a:rPr>
              <a:t>x4</a:t>
            </a:r>
            <a:r>
              <a:rPr lang="en-US" sz="1300" dirty="0">
                <a:latin typeface="Calibri" panose="020F0502020204030204" pitchFamily="34" charset="0"/>
                <a:cs typeface="Calibri" panose="020F0502020204030204" pitchFamily="34" charset="0"/>
              </a:rPr>
              <a:t> – Bring tack down</a:t>
            </a:r>
          </a:p>
          <a:p>
            <a:pPr marL="171450" indent="-171450">
              <a:buFont typeface="Arial" panose="020B0604020202020204" pitchFamily="34" charset="0"/>
              <a:buChar char="•"/>
            </a:pPr>
            <a:r>
              <a:rPr lang="en-US" sz="1300" i="1" dirty="0">
                <a:latin typeface="Calibri" panose="020F0502020204030204" pitchFamily="34" charset="0"/>
                <a:cs typeface="Calibri" panose="020F0502020204030204" pitchFamily="34" charset="0"/>
              </a:rPr>
              <a:t>x5</a:t>
            </a:r>
            <a:r>
              <a:rPr lang="en-US" sz="1300" dirty="0">
                <a:latin typeface="Calibri" panose="020F0502020204030204" pitchFamily="34" charset="0"/>
                <a:cs typeface="Calibri" panose="020F0502020204030204" pitchFamily="34" charset="0"/>
              </a:rPr>
              <a:t> – Get horse from paddock</a:t>
            </a:r>
          </a:p>
          <a:p>
            <a:pPr marL="171450" indent="-171450">
              <a:buFont typeface="Arial" panose="020B0604020202020204" pitchFamily="34" charset="0"/>
              <a:buChar char="•"/>
            </a:pPr>
            <a:r>
              <a:rPr lang="en-US" sz="1300" i="1" dirty="0">
                <a:latin typeface="Calibri" panose="020F0502020204030204" pitchFamily="34" charset="0"/>
                <a:cs typeface="Calibri" panose="020F0502020204030204" pitchFamily="34" charset="0"/>
              </a:rPr>
              <a:t>x6</a:t>
            </a:r>
            <a:r>
              <a:rPr lang="en-US" sz="1300" dirty="0">
                <a:latin typeface="Calibri" panose="020F0502020204030204" pitchFamily="34" charset="0"/>
                <a:cs typeface="Calibri" panose="020F0502020204030204" pitchFamily="34" charset="0"/>
              </a:rPr>
              <a:t> – Put horse on crossties</a:t>
            </a:r>
          </a:p>
          <a:p>
            <a:pPr marL="171450" indent="-171450">
              <a:buFont typeface="Arial" panose="020B0604020202020204" pitchFamily="34" charset="0"/>
              <a:buChar char="•"/>
            </a:pPr>
            <a:r>
              <a:rPr lang="en-US" sz="1300" i="1" dirty="0">
                <a:latin typeface="Calibri" panose="020F0502020204030204" pitchFamily="34" charset="0"/>
                <a:cs typeface="Calibri" panose="020F0502020204030204" pitchFamily="34" charset="0"/>
              </a:rPr>
              <a:t>x7</a:t>
            </a:r>
            <a:r>
              <a:rPr lang="en-US" sz="1300" dirty="0">
                <a:latin typeface="Calibri" panose="020F0502020204030204" pitchFamily="34" charset="0"/>
                <a:cs typeface="Calibri" panose="020F0502020204030204" pitchFamily="34" charset="0"/>
              </a:rPr>
              <a:t> – Curry / shed blade</a:t>
            </a:r>
          </a:p>
          <a:p>
            <a:pPr marL="171450" indent="-171450">
              <a:buFont typeface="Arial" panose="020B0604020202020204" pitchFamily="34" charset="0"/>
              <a:buChar char="•"/>
            </a:pPr>
            <a:r>
              <a:rPr lang="en-US" sz="1300" i="1" dirty="0">
                <a:latin typeface="Calibri" panose="020F0502020204030204" pitchFamily="34" charset="0"/>
                <a:cs typeface="Calibri" panose="020F0502020204030204" pitchFamily="34" charset="0"/>
              </a:rPr>
              <a:t>X8 </a:t>
            </a:r>
            <a:r>
              <a:rPr lang="en-US" sz="1300" dirty="0">
                <a:latin typeface="Calibri" panose="020F0502020204030204" pitchFamily="34" charset="0"/>
                <a:cs typeface="Calibri" panose="020F0502020204030204" pitchFamily="34" charset="0"/>
              </a:rPr>
              <a:t>– Hard brush</a:t>
            </a:r>
          </a:p>
          <a:p>
            <a:pPr marL="171450" indent="-171450">
              <a:buFont typeface="Arial" panose="020B0604020202020204" pitchFamily="34" charset="0"/>
              <a:buChar char="•"/>
            </a:pPr>
            <a:r>
              <a:rPr lang="en-US" sz="1300" i="1" dirty="0">
                <a:latin typeface="Calibri" panose="020F0502020204030204" pitchFamily="34" charset="0"/>
                <a:cs typeface="Calibri" panose="020F0502020204030204" pitchFamily="34" charset="0"/>
              </a:rPr>
              <a:t>x9</a:t>
            </a:r>
            <a:r>
              <a:rPr lang="en-US" sz="1300" dirty="0">
                <a:latin typeface="Calibri" panose="020F0502020204030204" pitchFamily="34" charset="0"/>
                <a:cs typeface="Calibri" panose="020F0502020204030204" pitchFamily="34" charset="0"/>
              </a:rPr>
              <a:t> – Soft brush</a:t>
            </a:r>
          </a:p>
          <a:p>
            <a:pPr marL="171450" indent="-171450">
              <a:buFont typeface="Arial" panose="020B0604020202020204" pitchFamily="34" charset="0"/>
              <a:buChar char="•"/>
            </a:pPr>
            <a:r>
              <a:rPr lang="en-US" sz="1300" i="1" dirty="0">
                <a:latin typeface="Calibri" panose="020F0502020204030204" pitchFamily="34" charset="0"/>
                <a:cs typeface="Calibri" panose="020F0502020204030204" pitchFamily="34" charset="0"/>
              </a:rPr>
              <a:t>x10</a:t>
            </a:r>
            <a:r>
              <a:rPr lang="en-US" sz="1300" dirty="0">
                <a:latin typeface="Calibri" panose="020F0502020204030204" pitchFamily="34" charset="0"/>
                <a:cs typeface="Calibri" panose="020F0502020204030204" pitchFamily="34" charset="0"/>
              </a:rPr>
              <a:t> – Brush mane and tail</a:t>
            </a:r>
          </a:p>
          <a:p>
            <a:pPr marL="171450" indent="-171450">
              <a:buFont typeface="Arial" panose="020B0604020202020204" pitchFamily="34" charset="0"/>
              <a:buChar char="•"/>
            </a:pPr>
            <a:r>
              <a:rPr lang="en-US" sz="1300" i="1" dirty="0">
                <a:latin typeface="Calibri" panose="020F0502020204030204" pitchFamily="34" charset="0"/>
                <a:cs typeface="Calibri" panose="020F0502020204030204" pitchFamily="34" charset="0"/>
              </a:rPr>
              <a:t>x11</a:t>
            </a:r>
            <a:r>
              <a:rPr lang="en-US" sz="1300" dirty="0">
                <a:latin typeface="Calibri" panose="020F0502020204030204" pitchFamily="34" charset="0"/>
                <a:cs typeface="Calibri" panose="020F0502020204030204" pitchFamily="34" charset="0"/>
              </a:rPr>
              <a:t> – Pick Hoofs</a:t>
            </a:r>
          </a:p>
          <a:p>
            <a:pPr marL="171450" indent="-171450">
              <a:buFont typeface="Arial" panose="020B0604020202020204" pitchFamily="34" charset="0"/>
              <a:buChar char="•"/>
            </a:pPr>
            <a:r>
              <a:rPr lang="en-US" sz="1300" i="1" dirty="0">
                <a:latin typeface="Calibri" panose="020F0502020204030204" pitchFamily="34" charset="0"/>
                <a:cs typeface="Calibri" panose="020F0502020204030204" pitchFamily="34" charset="0"/>
              </a:rPr>
              <a:t>x12</a:t>
            </a:r>
            <a:r>
              <a:rPr lang="en-US" sz="1300" dirty="0">
                <a:latin typeface="Calibri" panose="020F0502020204030204" pitchFamily="34" charset="0"/>
                <a:cs typeface="Calibri" panose="020F0502020204030204" pitchFamily="34" charset="0"/>
              </a:rPr>
              <a:t> – Apply hoof oil</a:t>
            </a:r>
          </a:p>
          <a:p>
            <a:pPr marL="171450" indent="-171450">
              <a:buFont typeface="Arial" panose="020B0604020202020204" pitchFamily="34" charset="0"/>
              <a:buChar char="•"/>
            </a:pPr>
            <a:r>
              <a:rPr lang="en-US" sz="1300" i="1" dirty="0">
                <a:latin typeface="Calibri" panose="020F0502020204030204" pitchFamily="34" charset="0"/>
                <a:cs typeface="Calibri" panose="020F0502020204030204" pitchFamily="34" charset="0"/>
              </a:rPr>
              <a:t>x13</a:t>
            </a:r>
            <a:r>
              <a:rPr lang="en-US" sz="1300" dirty="0">
                <a:latin typeface="Calibri" panose="020F0502020204030204" pitchFamily="34" charset="0"/>
                <a:cs typeface="Calibri" panose="020F0502020204030204" pitchFamily="34" charset="0"/>
              </a:rPr>
              <a:t> – Tack up horse</a:t>
            </a:r>
          </a:p>
          <a:p>
            <a:pPr marL="171450" indent="-171450">
              <a:buFont typeface="Arial" panose="020B0604020202020204" pitchFamily="34" charset="0"/>
              <a:buChar char="•"/>
            </a:pPr>
            <a:r>
              <a:rPr lang="en-US" sz="1300" i="1" dirty="0">
                <a:latin typeface="Calibri" panose="020F0502020204030204" pitchFamily="34" charset="0"/>
                <a:cs typeface="Calibri" panose="020F0502020204030204" pitchFamily="34" charset="0"/>
              </a:rPr>
              <a:t>x14</a:t>
            </a:r>
            <a:r>
              <a:rPr lang="en-US" sz="1300" dirty="0">
                <a:latin typeface="Calibri" panose="020F0502020204030204" pitchFamily="34" charset="0"/>
                <a:cs typeface="Calibri" panose="020F0502020204030204" pitchFamily="34" charset="0"/>
              </a:rPr>
              <a:t> – Walk horse to ring to mount and ride</a:t>
            </a:r>
          </a:p>
        </p:txBody>
      </p:sp>
      <p:sp>
        <p:nvSpPr>
          <p:cNvPr id="9" name="TextBox 8">
            <a:extLst>
              <a:ext uri="{FF2B5EF4-FFF2-40B4-BE49-F238E27FC236}">
                <a16:creationId xmlns:a16="http://schemas.microsoft.com/office/drawing/2014/main" id="{E001DC7F-722B-4879-8D05-D676B6AE6E1F}"/>
              </a:ext>
            </a:extLst>
          </p:cNvPr>
          <p:cNvSpPr txBox="1"/>
          <p:nvPr/>
        </p:nvSpPr>
        <p:spPr>
          <a:xfrm>
            <a:off x="198601" y="4988796"/>
            <a:ext cx="4226882" cy="1492716"/>
          </a:xfrm>
          <a:prstGeom prst="rect">
            <a:avLst/>
          </a:prstGeom>
          <a:noFill/>
        </p:spPr>
        <p:txBody>
          <a:bodyPr wrap="square" rtlCol="0">
            <a:spAutoFit/>
          </a:bodyPr>
          <a:lstStyle/>
          <a:p>
            <a:r>
              <a:rPr lang="en-US" sz="1300" b="1" dirty="0">
                <a:latin typeface="Calibri" panose="020F0502020204030204" pitchFamily="34" charset="0"/>
                <a:cs typeface="Calibri" panose="020F0502020204030204" pitchFamily="34" charset="0"/>
              </a:rPr>
              <a:t>Days of Collection</a:t>
            </a:r>
            <a:endParaRPr lang="en-US" sz="1300" dirty="0">
              <a:latin typeface="Calibri" panose="020F0502020204030204" pitchFamily="34" charset="0"/>
              <a:cs typeface="Calibri" panose="020F0502020204030204" pitchFamily="34" charset="0"/>
            </a:endParaRPr>
          </a:p>
          <a:p>
            <a:r>
              <a:rPr lang="en-US" sz="1300" b="1" i="1" dirty="0">
                <a:latin typeface="Calibri" panose="020F0502020204030204" pitchFamily="34" charset="0"/>
                <a:cs typeface="Calibri" panose="020F0502020204030204" pitchFamily="34" charset="0"/>
              </a:rPr>
              <a:t>Pre-Improvement State</a:t>
            </a:r>
            <a:r>
              <a:rPr lang="en-US" sz="1300" dirty="0">
                <a:latin typeface="Calibri" panose="020F0502020204030204" pitchFamily="34" charset="0"/>
                <a:cs typeface="Calibri" panose="020F0502020204030204" pitchFamily="34" charset="0"/>
              </a:rPr>
              <a:t> – Data collection started on October 7, 2018 and there were 17 days collected between that date and November 6, 2018.</a:t>
            </a:r>
          </a:p>
          <a:p>
            <a:r>
              <a:rPr lang="en-US" sz="1300" b="1" i="1" dirty="0">
                <a:latin typeface="Calibri" panose="020F0502020204030204" pitchFamily="34" charset="0"/>
                <a:cs typeface="Calibri" panose="020F0502020204030204" pitchFamily="34" charset="0"/>
              </a:rPr>
              <a:t>Improvement State </a:t>
            </a:r>
            <a:r>
              <a:rPr lang="en-US" sz="1300" dirty="0">
                <a:latin typeface="Calibri" panose="020F0502020204030204" pitchFamily="34" charset="0"/>
                <a:cs typeface="Calibri" panose="020F0502020204030204" pitchFamily="34" charset="0"/>
              </a:rPr>
              <a:t>– Data collection started on November 7, 2018 and there were 13 days collected between that date and December 2, 2018.</a:t>
            </a:r>
          </a:p>
        </p:txBody>
      </p:sp>
    </p:spTree>
    <p:extLst>
      <p:ext uri="{BB962C8B-B14F-4D97-AF65-F5344CB8AC3E}">
        <p14:creationId xmlns:p14="http://schemas.microsoft.com/office/powerpoint/2010/main" val="3939154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028C9-CAE1-4B24-B92A-398AA6C85AAF}"/>
              </a:ext>
            </a:extLst>
          </p:cNvPr>
          <p:cNvSpPr>
            <a:spLocks noGrp="1"/>
          </p:cNvSpPr>
          <p:nvPr>
            <p:ph type="title"/>
          </p:nvPr>
        </p:nvSpPr>
        <p:spPr/>
        <p:txBody>
          <a:bodyPr/>
          <a:lstStyle/>
          <a:p>
            <a:r>
              <a:rPr lang="en-US" dirty="0"/>
              <a:t>Goals and Measurements for Success</a:t>
            </a:r>
          </a:p>
        </p:txBody>
      </p:sp>
      <p:sp>
        <p:nvSpPr>
          <p:cNvPr id="3" name="TextBox 2">
            <a:extLst>
              <a:ext uri="{FF2B5EF4-FFF2-40B4-BE49-F238E27FC236}">
                <a16:creationId xmlns:a16="http://schemas.microsoft.com/office/drawing/2014/main" id="{5294C955-F688-43EE-B224-23A6D44B6FC7}"/>
              </a:ext>
            </a:extLst>
          </p:cNvPr>
          <p:cNvSpPr txBox="1"/>
          <p:nvPr/>
        </p:nvSpPr>
        <p:spPr>
          <a:xfrm>
            <a:off x="129209" y="830788"/>
            <a:ext cx="3819269" cy="5493812"/>
          </a:xfrm>
          <a:prstGeom prst="rect">
            <a:avLst/>
          </a:prstGeom>
          <a:noFill/>
        </p:spPr>
        <p:txBody>
          <a:bodyPr wrap="square" rtlCol="0">
            <a:spAutoFit/>
          </a:bodyPr>
          <a:lstStyle/>
          <a:p>
            <a:r>
              <a:rPr lang="en-US" sz="1300" b="1" dirty="0">
                <a:solidFill>
                  <a:srgbClr val="0316A1"/>
                </a:solidFill>
                <a:latin typeface="Calibri" panose="020F0502020204030204" pitchFamily="34" charset="0"/>
                <a:cs typeface="Calibri" panose="020F0502020204030204" pitchFamily="34" charset="0"/>
              </a:rPr>
              <a:t>Goal</a:t>
            </a:r>
            <a:endParaRPr lang="en-US" sz="1300" dirty="0">
              <a:solidFill>
                <a:srgbClr val="0316A1"/>
              </a:solidFill>
              <a:latin typeface="Calibri" panose="020F0502020204030204" pitchFamily="34" charset="0"/>
              <a:cs typeface="Calibri" panose="020F0502020204030204" pitchFamily="34" charset="0"/>
            </a:endParaRPr>
          </a:p>
          <a:p>
            <a:r>
              <a:rPr lang="en-US" sz="1300" dirty="0">
                <a:solidFill>
                  <a:srgbClr val="0316A1"/>
                </a:solidFill>
                <a:latin typeface="Calibri" panose="020F0502020204030204" pitchFamily="34" charset="0"/>
                <a:cs typeface="Calibri" panose="020F0502020204030204" pitchFamily="34" charset="0"/>
              </a:rPr>
              <a:t>My goal is to increase my riding time to at least 25 minutes each ride which would mean decreasing the time required to prepare for riding by 20% giving me another 10 minutes to ride.</a:t>
            </a:r>
          </a:p>
          <a:p>
            <a:endParaRPr lang="en-US" sz="1300" dirty="0">
              <a:latin typeface="Calibri" panose="020F0502020204030204" pitchFamily="34" charset="0"/>
              <a:cs typeface="Calibri" panose="020F0502020204030204" pitchFamily="34" charset="0"/>
            </a:endParaRPr>
          </a:p>
          <a:p>
            <a:r>
              <a:rPr lang="en-US" sz="1300" b="1" dirty="0">
                <a:latin typeface="Calibri" panose="020F0502020204030204" pitchFamily="34" charset="0"/>
                <a:cs typeface="Calibri" panose="020F0502020204030204" pitchFamily="34" charset="0"/>
              </a:rPr>
              <a:t>How Derived</a:t>
            </a:r>
          </a:p>
          <a:p>
            <a:r>
              <a:rPr lang="en-US" sz="1300" dirty="0">
                <a:latin typeface="Calibri" panose="020F0502020204030204" pitchFamily="34" charset="0"/>
                <a:cs typeface="Calibri" panose="020F0502020204030204" pitchFamily="34" charset="0"/>
              </a:rPr>
              <a:t>The arena/ring is free from busy lessons until 7 PM and I get the barn between 5:45 PM and 6:00 PM – usually by 5:55 PM. With a mean current preparation time of </a:t>
            </a:r>
            <a:r>
              <a:rPr lang="en-US" sz="1300" b="1" dirty="0">
                <a:solidFill>
                  <a:srgbClr val="006600"/>
                </a:solidFill>
                <a:latin typeface="Calibri" panose="020F0502020204030204" pitchFamily="34" charset="0"/>
                <a:cs typeface="Calibri" panose="020F0502020204030204" pitchFamily="34" charset="0"/>
              </a:rPr>
              <a:t>52 minutes and 12 seconds </a:t>
            </a:r>
            <a:r>
              <a:rPr lang="en-US" sz="1300" b="1" dirty="0">
                <a:solidFill>
                  <a:srgbClr val="FF0000"/>
                </a:solidFill>
                <a:latin typeface="Calibri" panose="020F0502020204030204" pitchFamily="34" charset="0"/>
                <a:cs typeface="Calibri" panose="020F0502020204030204" pitchFamily="34" charset="0"/>
              </a:rPr>
              <a:t>(my baseline)</a:t>
            </a:r>
            <a:r>
              <a:rPr lang="en-US" sz="1300" dirty="0">
                <a:latin typeface="Calibri" panose="020F0502020204030204" pitchFamily="34" charset="0"/>
                <a:cs typeface="Calibri" panose="020F0502020204030204" pitchFamily="34" charset="0"/>
              </a:rPr>
              <a:t>, that would mean that I am in the ring to ride usually around 6:45 PM – only giving me a total of 15 minutes to ride before the ring is busy.</a:t>
            </a:r>
          </a:p>
          <a:p>
            <a:endParaRPr lang="en-US" sz="1300" dirty="0">
              <a:latin typeface="Calibri" panose="020F0502020204030204" pitchFamily="34" charset="0"/>
              <a:cs typeface="Calibri" panose="020F0502020204030204" pitchFamily="34" charset="0"/>
            </a:endParaRPr>
          </a:p>
          <a:p>
            <a:r>
              <a:rPr lang="en-US" sz="1300" dirty="0">
                <a:latin typeface="Calibri" panose="020F0502020204030204" pitchFamily="34" charset="0"/>
                <a:cs typeface="Calibri" panose="020F0502020204030204" pitchFamily="34" charset="0"/>
              </a:rPr>
              <a:t>To get in the ring by 6:35 PM (allowing me 25 minutes to ride), I would merely need to shave off about 10 minutes off my preparation time. I decided to try to reduce my preparation time by 20% which would give me just over an additional 10 minutes based on my current data.</a:t>
            </a:r>
          </a:p>
          <a:p>
            <a:endParaRPr lang="en-US" sz="1300" dirty="0">
              <a:latin typeface="Calibri" panose="020F0502020204030204" pitchFamily="34" charset="0"/>
              <a:cs typeface="Calibri" panose="020F0502020204030204" pitchFamily="34" charset="0"/>
            </a:endParaRPr>
          </a:p>
          <a:p>
            <a:r>
              <a:rPr lang="en-US" sz="1300" dirty="0">
                <a:latin typeface="Calibri" panose="020F0502020204030204" pitchFamily="34" charset="0"/>
                <a:cs typeface="Calibri" panose="020F0502020204030204" pitchFamily="34" charset="0"/>
              </a:rPr>
              <a:t>Goal =&gt; </a:t>
            </a:r>
            <a:r>
              <a:rPr lang="en-US" sz="1300" b="1" dirty="0">
                <a:solidFill>
                  <a:srgbClr val="006600"/>
                </a:solidFill>
                <a:latin typeface="Calibri" panose="020F0502020204030204" pitchFamily="34" charset="0"/>
                <a:cs typeface="Calibri" panose="020F0502020204030204" pitchFamily="34" charset="0"/>
              </a:rPr>
              <a:t>52.2059 minutes </a:t>
            </a:r>
            <a:r>
              <a:rPr lang="en-US" sz="1300" dirty="0">
                <a:latin typeface="Calibri" panose="020F0502020204030204" pitchFamily="34" charset="0"/>
                <a:cs typeface="Calibri" panose="020F0502020204030204" pitchFamily="34" charset="0"/>
              </a:rPr>
              <a:t>* 20% = </a:t>
            </a:r>
            <a:r>
              <a:rPr lang="en-US" sz="1300" b="1" dirty="0">
                <a:solidFill>
                  <a:srgbClr val="0316A1"/>
                </a:solidFill>
                <a:latin typeface="Calibri" panose="020F0502020204030204" pitchFamily="34" charset="0"/>
                <a:cs typeface="Calibri" panose="020F0502020204030204" pitchFamily="34" charset="0"/>
              </a:rPr>
              <a:t>10.44118 minutes</a:t>
            </a:r>
          </a:p>
          <a:p>
            <a:endParaRPr lang="en-US" sz="1300" dirty="0">
              <a:latin typeface="Calibri" panose="020F0502020204030204" pitchFamily="34" charset="0"/>
              <a:cs typeface="Calibri" panose="020F0502020204030204" pitchFamily="34" charset="0"/>
            </a:endParaRPr>
          </a:p>
          <a:p>
            <a:r>
              <a:rPr lang="en-US" sz="1300" dirty="0">
                <a:latin typeface="Calibri" panose="020F0502020204030204" pitchFamily="34" charset="0"/>
                <a:cs typeface="Calibri" panose="020F0502020204030204" pitchFamily="34" charset="0"/>
              </a:rPr>
              <a:t>This was all determined by looking at the descriptive statistics of my “pre-improvement” or “current state” data as shown in the adjacent chart.</a:t>
            </a:r>
            <a:endParaRPr lang="en-US" sz="1400" dirty="0">
              <a:latin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81F834D1-6C40-441C-BA6A-C351A0F06811}"/>
              </a:ext>
            </a:extLst>
          </p:cNvPr>
          <p:cNvGraphicFramePr>
            <a:graphicFrameLocks noGrp="1"/>
          </p:cNvGraphicFramePr>
          <p:nvPr>
            <p:extLst>
              <p:ext uri="{D42A27DB-BD31-4B8C-83A1-F6EECF244321}">
                <p14:modId xmlns:p14="http://schemas.microsoft.com/office/powerpoint/2010/main" val="1563854346"/>
              </p:ext>
            </p:extLst>
          </p:nvPr>
        </p:nvGraphicFramePr>
        <p:xfrm>
          <a:off x="4572000" y="3549650"/>
          <a:ext cx="4318000" cy="2781053"/>
        </p:xfrm>
        <a:graphic>
          <a:graphicData uri="http://schemas.openxmlformats.org/drawingml/2006/table">
            <a:tbl>
              <a:tblPr>
                <a:effectLst>
                  <a:outerShdw blurRad="50800" dist="38100" dir="2700000" algn="tl" rotWithShape="0">
                    <a:prstClr val="black">
                      <a:alpha val="40000"/>
                    </a:prstClr>
                  </a:outerShdw>
                </a:effectLst>
                <a:tableStyleId>{08FB837D-C827-4EFA-A057-4D05807E0F7C}</a:tableStyleId>
              </a:tblPr>
              <a:tblGrid>
                <a:gridCol w="1453173">
                  <a:extLst>
                    <a:ext uri="{9D8B030D-6E8A-4147-A177-3AD203B41FA5}">
                      <a16:colId xmlns:a16="http://schemas.microsoft.com/office/drawing/2014/main" val="1428703567"/>
                    </a:ext>
                  </a:extLst>
                </a:gridCol>
                <a:gridCol w="1170842">
                  <a:extLst>
                    <a:ext uri="{9D8B030D-6E8A-4147-A177-3AD203B41FA5}">
                      <a16:colId xmlns:a16="http://schemas.microsoft.com/office/drawing/2014/main" val="3044447332"/>
                    </a:ext>
                  </a:extLst>
                </a:gridCol>
                <a:gridCol w="1693985">
                  <a:extLst>
                    <a:ext uri="{9D8B030D-6E8A-4147-A177-3AD203B41FA5}">
                      <a16:colId xmlns:a16="http://schemas.microsoft.com/office/drawing/2014/main" val="3424688464"/>
                    </a:ext>
                  </a:extLst>
                </a:gridCol>
              </a:tblGrid>
              <a:tr h="374650">
                <a:tc gridSpan="2">
                  <a:txBody>
                    <a:bodyPr/>
                    <a:lstStyle/>
                    <a:p>
                      <a:pPr algn="ctr" fontAlgn="b"/>
                      <a:r>
                        <a:rPr lang="en-US" sz="1000" b="1" u="none" strike="noStrike" dirty="0">
                          <a:solidFill>
                            <a:schemeClr val="bg1"/>
                          </a:solidFill>
                          <a:effectLst/>
                          <a:latin typeface="Calibri" panose="020F0502020204030204" pitchFamily="34" charset="0"/>
                          <a:cs typeface="Calibri" panose="020F0502020204030204" pitchFamily="34" charset="0"/>
                        </a:rPr>
                        <a:t>Descriptive Statistics</a:t>
                      </a:r>
                      <a:endParaRPr lang="en-US" sz="1000" b="1" i="1" u="none" strike="noStrike" dirty="0">
                        <a:solidFill>
                          <a:schemeClr val="bg1"/>
                        </a:solidFill>
                        <a:effectLst/>
                        <a:latin typeface="Calibri" panose="020F0502020204030204" pitchFamily="34" charset="0"/>
                        <a:cs typeface="Calibri" panose="020F0502020204030204" pitchFamily="34" charset="0"/>
                      </a:endParaRPr>
                    </a:p>
                  </a:txBody>
                  <a:tcPr marL="6350" marR="6350" marT="6350" marB="0" anchor="b">
                    <a:solidFill>
                      <a:srgbClr val="1529BB"/>
                    </a:solidFill>
                  </a:tcPr>
                </a:tc>
                <a:tc hMerge="1">
                  <a:txBody>
                    <a:bodyPr/>
                    <a:lstStyle/>
                    <a:p>
                      <a:endParaRPr lang="en-US"/>
                    </a:p>
                  </a:txBody>
                  <a:tcPr/>
                </a:tc>
                <a:tc>
                  <a:txBody>
                    <a:bodyPr/>
                    <a:lstStyle/>
                    <a:p>
                      <a:pPr algn="ctr" fontAlgn="b"/>
                      <a:r>
                        <a:rPr lang="en-US" sz="1000" b="1" u="none" strike="noStrike" dirty="0">
                          <a:solidFill>
                            <a:schemeClr val="bg1"/>
                          </a:solidFill>
                          <a:effectLst/>
                          <a:latin typeface="Calibri" panose="020F0502020204030204" pitchFamily="34" charset="0"/>
                          <a:cs typeface="Calibri" panose="020F0502020204030204" pitchFamily="34" charset="0"/>
                        </a:rPr>
                        <a:t>Statistics in Time Format</a:t>
                      </a:r>
                      <a:endParaRPr lang="en-US" sz="1000" b="1" i="0" u="none" strike="noStrike" dirty="0">
                        <a:solidFill>
                          <a:schemeClr val="bg1"/>
                        </a:solidFill>
                        <a:effectLst/>
                        <a:latin typeface="Calibri" panose="020F0502020204030204" pitchFamily="34" charset="0"/>
                        <a:cs typeface="Calibri" panose="020F0502020204030204" pitchFamily="34" charset="0"/>
                      </a:endParaRPr>
                    </a:p>
                  </a:txBody>
                  <a:tcPr marL="6350" marR="6350" marT="6350" marB="0" anchor="b">
                    <a:solidFill>
                      <a:srgbClr val="1529BB"/>
                    </a:solidFill>
                  </a:tcPr>
                </a:tc>
                <a:extLst>
                  <a:ext uri="{0D108BD9-81ED-4DB2-BD59-A6C34878D82A}">
                    <a16:rowId xmlns:a16="http://schemas.microsoft.com/office/drawing/2014/main" val="240197852"/>
                  </a:ext>
                </a:extLst>
              </a:tr>
              <a:tr h="184150">
                <a:tc>
                  <a:txBody>
                    <a:bodyPr/>
                    <a:lstStyle/>
                    <a:p>
                      <a:pPr algn="l" fontAlgn="b"/>
                      <a:r>
                        <a:rPr lang="en-US" sz="1000" u="none" strike="noStrike" dirty="0">
                          <a:effectLst/>
                          <a:latin typeface="Calibri" panose="020F0502020204030204" pitchFamily="34" charset="0"/>
                          <a:cs typeface="Calibri" panose="020F0502020204030204" pitchFamily="34" charset="0"/>
                        </a:rPr>
                        <a:t>Mean</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c>
                  <a:txBody>
                    <a:bodyPr/>
                    <a:lstStyle/>
                    <a:p>
                      <a:pPr algn="r" fontAlgn="b"/>
                      <a:r>
                        <a:rPr lang="en-US" sz="1000" b="1" u="none" strike="noStrike" dirty="0">
                          <a:solidFill>
                            <a:srgbClr val="339933"/>
                          </a:solidFill>
                          <a:effectLst/>
                          <a:latin typeface="Calibri" panose="020F0502020204030204" pitchFamily="34" charset="0"/>
                          <a:cs typeface="Calibri" panose="020F0502020204030204" pitchFamily="34" charset="0"/>
                        </a:rPr>
                        <a:t>52.20588235</a:t>
                      </a:r>
                      <a:endParaRPr lang="en-US" sz="1000" b="1" i="0" u="none" strike="noStrike" dirty="0">
                        <a:solidFill>
                          <a:srgbClr val="339933"/>
                        </a:solidFill>
                        <a:effectLst/>
                        <a:latin typeface="Calibri" panose="020F0502020204030204" pitchFamily="34" charset="0"/>
                        <a:cs typeface="Calibri" panose="020F0502020204030204" pitchFamily="34" charset="0"/>
                      </a:endParaRPr>
                    </a:p>
                  </a:txBody>
                  <a:tcPr marL="6350" marR="6350" marT="6350" marB="0" anchor="b"/>
                </a:tc>
                <a:tc>
                  <a:txBody>
                    <a:bodyPr/>
                    <a:lstStyle/>
                    <a:p>
                      <a:pPr algn="r" fontAlgn="b"/>
                      <a:r>
                        <a:rPr lang="en-US" sz="1000" b="1" u="none" strike="noStrike" dirty="0">
                          <a:solidFill>
                            <a:srgbClr val="339933"/>
                          </a:solidFill>
                          <a:effectLst/>
                          <a:latin typeface="Calibri" panose="020F0502020204030204" pitchFamily="34" charset="0"/>
                          <a:cs typeface="Calibri" panose="020F0502020204030204" pitchFamily="34" charset="0"/>
                        </a:rPr>
                        <a:t>0:52:12</a:t>
                      </a:r>
                      <a:endParaRPr lang="en-US" sz="1000" b="1" i="0" u="none" strike="noStrike" dirty="0">
                        <a:solidFill>
                          <a:srgbClr val="339933"/>
                        </a:solidFill>
                        <a:effectLst/>
                        <a:latin typeface="Calibri" panose="020F0502020204030204" pitchFamily="34" charset="0"/>
                        <a:cs typeface="Calibri" panose="020F0502020204030204" pitchFamily="34" charset="0"/>
                      </a:endParaRPr>
                    </a:p>
                  </a:txBody>
                  <a:tcPr marL="6350" marR="6350" marT="6350" marB="0" anchor="b"/>
                </a:tc>
                <a:extLst>
                  <a:ext uri="{0D108BD9-81ED-4DB2-BD59-A6C34878D82A}">
                    <a16:rowId xmlns:a16="http://schemas.microsoft.com/office/drawing/2014/main" val="2383690460"/>
                  </a:ext>
                </a:extLst>
              </a:tr>
              <a:tr h="184150">
                <a:tc>
                  <a:txBody>
                    <a:bodyPr/>
                    <a:lstStyle/>
                    <a:p>
                      <a:pPr algn="l" fontAlgn="b"/>
                      <a:r>
                        <a:rPr lang="en-US" sz="1000" u="none" strike="noStrike">
                          <a:effectLst/>
                          <a:latin typeface="Calibri" panose="020F0502020204030204" pitchFamily="34" charset="0"/>
                          <a:cs typeface="Calibri" panose="020F0502020204030204" pitchFamily="34" charset="0"/>
                        </a:rPr>
                        <a:t>Standard Error</a:t>
                      </a:r>
                      <a:endParaRPr lang="en-US" sz="1000" b="0" i="0" u="none" strike="noStrike">
                        <a:solidFill>
                          <a:srgbClr val="000000"/>
                        </a:solidFill>
                        <a:effectLst/>
                        <a:latin typeface="Calibri" panose="020F0502020204030204" pitchFamily="34" charset="0"/>
                        <a:cs typeface="Calibri" panose="020F0502020204030204" pitchFamily="34" charset="0"/>
                      </a:endParaRPr>
                    </a:p>
                  </a:txBody>
                  <a:tcPr marL="6350" marR="6350" marT="6350" marB="0" anchor="b"/>
                </a:tc>
                <a:tc>
                  <a:txBody>
                    <a:bodyPr/>
                    <a:lstStyle/>
                    <a:p>
                      <a:pPr algn="r" fontAlgn="b"/>
                      <a:r>
                        <a:rPr lang="en-US" sz="1000" u="none" strike="noStrike" dirty="0">
                          <a:effectLst/>
                          <a:latin typeface="Calibri" panose="020F0502020204030204" pitchFamily="34" charset="0"/>
                          <a:cs typeface="Calibri" panose="020F0502020204030204" pitchFamily="34" charset="0"/>
                        </a:rPr>
                        <a:t>1.369586746</a:t>
                      </a:r>
                    </a:p>
                  </a:txBody>
                  <a:tcPr marL="6350" marR="6350" marT="6350" marB="0" anchor="b"/>
                </a:tc>
                <a:tc>
                  <a:txBody>
                    <a:bodyPr/>
                    <a:lstStyle/>
                    <a:p>
                      <a:pPr algn="r" fontAlgn="b"/>
                      <a:r>
                        <a:rPr lang="en-US" sz="1000" u="none" strike="noStrike" dirty="0">
                          <a:effectLst/>
                          <a:latin typeface="Calibri" panose="020F0502020204030204" pitchFamily="34" charset="0"/>
                          <a:cs typeface="Calibri" panose="020F0502020204030204" pitchFamily="34" charset="0"/>
                        </a:rPr>
                        <a:t>0:01:22</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extLst>
                  <a:ext uri="{0D108BD9-81ED-4DB2-BD59-A6C34878D82A}">
                    <a16:rowId xmlns:a16="http://schemas.microsoft.com/office/drawing/2014/main" val="695325373"/>
                  </a:ext>
                </a:extLst>
              </a:tr>
              <a:tr h="184150">
                <a:tc>
                  <a:txBody>
                    <a:bodyPr/>
                    <a:lstStyle/>
                    <a:p>
                      <a:pPr algn="l" fontAlgn="b"/>
                      <a:r>
                        <a:rPr lang="en-US" sz="1000" u="none" strike="noStrike" dirty="0">
                          <a:effectLst/>
                          <a:latin typeface="Calibri" panose="020F0502020204030204" pitchFamily="34" charset="0"/>
                          <a:cs typeface="Calibri" panose="020F0502020204030204" pitchFamily="34" charset="0"/>
                        </a:rPr>
                        <a:t>Median</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c>
                  <a:txBody>
                    <a:bodyPr/>
                    <a:lstStyle/>
                    <a:p>
                      <a:pPr algn="r" fontAlgn="b"/>
                      <a:r>
                        <a:rPr lang="en-US" sz="1000" u="none" strike="noStrike" dirty="0">
                          <a:effectLst/>
                          <a:latin typeface="Calibri" panose="020F0502020204030204" pitchFamily="34" charset="0"/>
                          <a:cs typeface="Calibri" panose="020F0502020204030204" pitchFamily="34" charset="0"/>
                        </a:rPr>
                        <a:t>49.9</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c>
                  <a:txBody>
                    <a:bodyPr/>
                    <a:lstStyle/>
                    <a:p>
                      <a:pPr algn="r" fontAlgn="b"/>
                      <a:r>
                        <a:rPr lang="en-US" sz="1000" u="none" strike="noStrike" dirty="0">
                          <a:effectLst/>
                          <a:latin typeface="Calibri" panose="020F0502020204030204" pitchFamily="34" charset="0"/>
                          <a:cs typeface="Calibri" panose="020F0502020204030204" pitchFamily="34" charset="0"/>
                        </a:rPr>
                        <a:t>0:49:54</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extLst>
                  <a:ext uri="{0D108BD9-81ED-4DB2-BD59-A6C34878D82A}">
                    <a16:rowId xmlns:a16="http://schemas.microsoft.com/office/drawing/2014/main" val="1640921868"/>
                  </a:ext>
                </a:extLst>
              </a:tr>
              <a:tr h="190253">
                <a:tc>
                  <a:txBody>
                    <a:bodyPr/>
                    <a:lstStyle/>
                    <a:p>
                      <a:pPr algn="l" fontAlgn="b"/>
                      <a:r>
                        <a:rPr lang="en-US" sz="1000" u="none" strike="noStrike" dirty="0">
                          <a:effectLst/>
                          <a:latin typeface="Calibri" panose="020F0502020204030204" pitchFamily="34" charset="0"/>
                          <a:cs typeface="Calibri" panose="020F0502020204030204" pitchFamily="34" charset="0"/>
                        </a:rPr>
                        <a:t>Mode</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c>
                  <a:txBody>
                    <a:bodyPr/>
                    <a:lstStyle/>
                    <a:p>
                      <a:pPr algn="r" fontAlgn="b"/>
                      <a:r>
                        <a:rPr lang="en-US" sz="1000" u="none" strike="noStrike" dirty="0">
                          <a:effectLst/>
                          <a:latin typeface="Calibri" panose="020F0502020204030204" pitchFamily="34" charset="0"/>
                          <a:cs typeface="Calibri" panose="020F0502020204030204" pitchFamily="34" charset="0"/>
                        </a:rPr>
                        <a:t>48.81666667</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c>
                  <a:txBody>
                    <a:bodyPr/>
                    <a:lstStyle/>
                    <a:p>
                      <a:pPr algn="l" fontAlgn="b"/>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extLst>
                  <a:ext uri="{0D108BD9-81ED-4DB2-BD59-A6C34878D82A}">
                    <a16:rowId xmlns:a16="http://schemas.microsoft.com/office/drawing/2014/main" val="3797677631"/>
                  </a:ext>
                </a:extLst>
              </a:tr>
              <a:tr h="184150">
                <a:tc>
                  <a:txBody>
                    <a:bodyPr/>
                    <a:lstStyle/>
                    <a:p>
                      <a:pPr algn="l" fontAlgn="b"/>
                      <a:r>
                        <a:rPr lang="en-US" sz="1000" u="none" strike="noStrike" dirty="0">
                          <a:effectLst/>
                          <a:latin typeface="Calibri" panose="020F0502020204030204" pitchFamily="34" charset="0"/>
                          <a:cs typeface="Calibri" panose="020F0502020204030204" pitchFamily="34" charset="0"/>
                        </a:rPr>
                        <a:t>Standard Deviation</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c>
                  <a:txBody>
                    <a:bodyPr/>
                    <a:lstStyle/>
                    <a:p>
                      <a:pPr algn="r" fontAlgn="b"/>
                      <a:r>
                        <a:rPr lang="en-US" sz="1000" b="1" u="none" strike="noStrike" dirty="0">
                          <a:solidFill>
                            <a:srgbClr val="339933"/>
                          </a:solidFill>
                          <a:effectLst/>
                          <a:latin typeface="Calibri" panose="020F0502020204030204" pitchFamily="34" charset="0"/>
                          <a:cs typeface="Calibri" panose="020F0502020204030204" pitchFamily="34" charset="0"/>
                        </a:rPr>
                        <a:t>5.646950816</a:t>
                      </a:r>
                      <a:endParaRPr lang="en-US" sz="1000" b="1" i="0" u="none" strike="noStrike" dirty="0">
                        <a:solidFill>
                          <a:srgbClr val="339933"/>
                        </a:solidFill>
                        <a:effectLst/>
                        <a:latin typeface="Calibri" panose="020F0502020204030204" pitchFamily="34" charset="0"/>
                        <a:cs typeface="Calibri" panose="020F0502020204030204" pitchFamily="34" charset="0"/>
                      </a:endParaRPr>
                    </a:p>
                  </a:txBody>
                  <a:tcPr marL="6350" marR="6350" marT="6350" marB="0" anchor="b"/>
                </a:tc>
                <a:tc>
                  <a:txBody>
                    <a:bodyPr/>
                    <a:lstStyle/>
                    <a:p>
                      <a:pPr algn="r" fontAlgn="b"/>
                      <a:r>
                        <a:rPr lang="en-US" sz="1000" b="1" u="none" strike="noStrike" dirty="0">
                          <a:solidFill>
                            <a:srgbClr val="339933"/>
                          </a:solidFill>
                          <a:effectLst/>
                          <a:latin typeface="Calibri" panose="020F0502020204030204" pitchFamily="34" charset="0"/>
                          <a:cs typeface="Calibri" panose="020F0502020204030204" pitchFamily="34" charset="0"/>
                        </a:rPr>
                        <a:t>0:05:39</a:t>
                      </a:r>
                      <a:endParaRPr lang="en-US" sz="1000" b="1" i="0" u="none" strike="noStrike" dirty="0">
                        <a:solidFill>
                          <a:srgbClr val="339933"/>
                        </a:solidFill>
                        <a:effectLst/>
                        <a:latin typeface="Calibri" panose="020F0502020204030204" pitchFamily="34" charset="0"/>
                        <a:cs typeface="Calibri" panose="020F0502020204030204" pitchFamily="34" charset="0"/>
                      </a:endParaRPr>
                    </a:p>
                  </a:txBody>
                  <a:tcPr marL="6350" marR="6350" marT="6350" marB="0" anchor="b"/>
                </a:tc>
                <a:extLst>
                  <a:ext uri="{0D108BD9-81ED-4DB2-BD59-A6C34878D82A}">
                    <a16:rowId xmlns:a16="http://schemas.microsoft.com/office/drawing/2014/main" val="333015147"/>
                  </a:ext>
                </a:extLst>
              </a:tr>
              <a:tr h="184150">
                <a:tc>
                  <a:txBody>
                    <a:bodyPr/>
                    <a:lstStyle/>
                    <a:p>
                      <a:pPr algn="l" fontAlgn="b"/>
                      <a:r>
                        <a:rPr lang="en-US" sz="1000" u="none" strike="noStrike" dirty="0">
                          <a:effectLst/>
                          <a:latin typeface="Calibri" panose="020F0502020204030204" pitchFamily="34" charset="0"/>
                          <a:cs typeface="Calibri" panose="020F0502020204030204" pitchFamily="34" charset="0"/>
                        </a:rPr>
                        <a:t>Sample Variance</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c>
                  <a:txBody>
                    <a:bodyPr/>
                    <a:lstStyle/>
                    <a:p>
                      <a:pPr algn="r" fontAlgn="b"/>
                      <a:r>
                        <a:rPr lang="en-US" sz="1000" u="none" strike="noStrike" dirty="0">
                          <a:effectLst/>
                          <a:latin typeface="Calibri" panose="020F0502020204030204" pitchFamily="34" charset="0"/>
                          <a:cs typeface="Calibri" panose="020F0502020204030204" pitchFamily="34" charset="0"/>
                        </a:rPr>
                        <a:t>31.88805351</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c>
                  <a:txBody>
                    <a:bodyPr/>
                    <a:lstStyle/>
                    <a:p>
                      <a:pPr algn="l" fontAlgn="b"/>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extLst>
                  <a:ext uri="{0D108BD9-81ED-4DB2-BD59-A6C34878D82A}">
                    <a16:rowId xmlns:a16="http://schemas.microsoft.com/office/drawing/2014/main" val="3313632895"/>
                  </a:ext>
                </a:extLst>
              </a:tr>
              <a:tr h="184150">
                <a:tc>
                  <a:txBody>
                    <a:bodyPr/>
                    <a:lstStyle/>
                    <a:p>
                      <a:pPr algn="l" fontAlgn="b"/>
                      <a:r>
                        <a:rPr lang="en-US" sz="1000" u="none" strike="noStrike" dirty="0">
                          <a:effectLst/>
                          <a:latin typeface="Calibri" panose="020F0502020204030204" pitchFamily="34" charset="0"/>
                          <a:cs typeface="Calibri" panose="020F0502020204030204" pitchFamily="34" charset="0"/>
                        </a:rPr>
                        <a:t>Kurtosis</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c>
                  <a:txBody>
                    <a:bodyPr/>
                    <a:lstStyle/>
                    <a:p>
                      <a:pPr algn="r" fontAlgn="b"/>
                      <a:r>
                        <a:rPr lang="en-US" sz="1000" b="0" i="0" u="none" strike="noStrike" dirty="0">
                          <a:solidFill>
                            <a:srgbClr val="000000"/>
                          </a:solidFill>
                          <a:effectLst/>
                          <a:latin typeface="Calibri" panose="020F0502020204030204" pitchFamily="34" charset="0"/>
                          <a:cs typeface="Calibri" panose="020F0502020204030204" pitchFamily="34" charset="0"/>
                        </a:rPr>
                        <a:t>1.875052266</a:t>
                      </a:r>
                    </a:p>
                  </a:txBody>
                  <a:tcPr marL="6350" marR="6350" marT="6350" marB="0" anchor="b"/>
                </a:tc>
                <a:tc>
                  <a:txBody>
                    <a:bodyPr/>
                    <a:lstStyle/>
                    <a:p>
                      <a:pPr algn="l" fontAlgn="b"/>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extLst>
                  <a:ext uri="{0D108BD9-81ED-4DB2-BD59-A6C34878D82A}">
                    <a16:rowId xmlns:a16="http://schemas.microsoft.com/office/drawing/2014/main" val="3827466500"/>
                  </a:ext>
                </a:extLst>
              </a:tr>
              <a:tr h="184150">
                <a:tc>
                  <a:txBody>
                    <a:bodyPr/>
                    <a:lstStyle/>
                    <a:p>
                      <a:pPr algn="l" fontAlgn="b"/>
                      <a:r>
                        <a:rPr lang="en-US" sz="1000" u="none" strike="noStrike" dirty="0">
                          <a:effectLst/>
                          <a:latin typeface="Calibri" panose="020F0502020204030204" pitchFamily="34" charset="0"/>
                          <a:cs typeface="Calibri" panose="020F0502020204030204" pitchFamily="34" charset="0"/>
                        </a:rPr>
                        <a:t>Skewness</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c>
                  <a:txBody>
                    <a:bodyPr/>
                    <a:lstStyle/>
                    <a:p>
                      <a:pPr algn="r" fontAlgn="b"/>
                      <a:r>
                        <a:rPr lang="en-US" sz="1000" u="none" strike="noStrike" dirty="0">
                          <a:effectLst/>
                          <a:latin typeface="Calibri" panose="020F0502020204030204" pitchFamily="34" charset="0"/>
                          <a:cs typeface="Calibri" panose="020F0502020204030204" pitchFamily="34" charset="0"/>
                        </a:rPr>
                        <a:t>1.264866661</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c>
                  <a:txBody>
                    <a:bodyPr/>
                    <a:lstStyle/>
                    <a:p>
                      <a:pPr algn="l" fontAlgn="b"/>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extLst>
                  <a:ext uri="{0D108BD9-81ED-4DB2-BD59-A6C34878D82A}">
                    <a16:rowId xmlns:a16="http://schemas.microsoft.com/office/drawing/2014/main" val="2843299625"/>
                  </a:ext>
                </a:extLst>
              </a:tr>
              <a:tr h="184150">
                <a:tc>
                  <a:txBody>
                    <a:bodyPr/>
                    <a:lstStyle/>
                    <a:p>
                      <a:pPr algn="l" fontAlgn="b"/>
                      <a:r>
                        <a:rPr lang="en-US" sz="1000" u="none" strike="noStrike">
                          <a:effectLst/>
                          <a:latin typeface="Calibri" panose="020F0502020204030204" pitchFamily="34" charset="0"/>
                          <a:cs typeface="Calibri" panose="020F0502020204030204" pitchFamily="34" charset="0"/>
                        </a:rPr>
                        <a:t>Range</a:t>
                      </a:r>
                      <a:endParaRPr lang="en-US" sz="1000" b="0" i="0" u="none" strike="noStrike">
                        <a:solidFill>
                          <a:srgbClr val="000000"/>
                        </a:solidFill>
                        <a:effectLst/>
                        <a:latin typeface="Calibri" panose="020F0502020204030204" pitchFamily="34" charset="0"/>
                        <a:cs typeface="Calibri" panose="020F0502020204030204" pitchFamily="34" charset="0"/>
                      </a:endParaRPr>
                    </a:p>
                  </a:txBody>
                  <a:tcPr marL="6350" marR="6350" marT="6350" marB="0" anchor="b"/>
                </a:tc>
                <a:tc>
                  <a:txBody>
                    <a:bodyPr/>
                    <a:lstStyle/>
                    <a:p>
                      <a:pPr algn="r" fontAlgn="b"/>
                      <a:r>
                        <a:rPr lang="en-US" sz="1000" b="0" i="0" u="none" strike="noStrike" dirty="0">
                          <a:solidFill>
                            <a:srgbClr val="000000"/>
                          </a:solidFill>
                          <a:effectLst/>
                          <a:latin typeface="Calibri" panose="020F0502020204030204" pitchFamily="34" charset="0"/>
                          <a:cs typeface="Calibri" panose="020F0502020204030204" pitchFamily="34" charset="0"/>
                        </a:rPr>
                        <a:t>22.93333333</a:t>
                      </a:r>
                    </a:p>
                  </a:txBody>
                  <a:tcPr marL="6350" marR="6350" marT="6350" marB="0" anchor="b"/>
                </a:tc>
                <a:tc>
                  <a:txBody>
                    <a:bodyPr/>
                    <a:lstStyle/>
                    <a:p>
                      <a:pPr algn="l" fontAlgn="b"/>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extLst>
                  <a:ext uri="{0D108BD9-81ED-4DB2-BD59-A6C34878D82A}">
                    <a16:rowId xmlns:a16="http://schemas.microsoft.com/office/drawing/2014/main" val="1150036304"/>
                  </a:ext>
                </a:extLst>
              </a:tr>
              <a:tr h="184150">
                <a:tc>
                  <a:txBody>
                    <a:bodyPr/>
                    <a:lstStyle/>
                    <a:p>
                      <a:pPr algn="l" fontAlgn="b"/>
                      <a:r>
                        <a:rPr lang="en-US" sz="1000" u="none" strike="noStrike">
                          <a:effectLst/>
                          <a:latin typeface="Calibri" panose="020F0502020204030204" pitchFamily="34" charset="0"/>
                          <a:cs typeface="Calibri" panose="020F0502020204030204" pitchFamily="34" charset="0"/>
                        </a:rPr>
                        <a:t>Minimum</a:t>
                      </a:r>
                      <a:endParaRPr lang="en-US" sz="1000" b="0" i="0" u="none" strike="noStrike">
                        <a:solidFill>
                          <a:srgbClr val="000000"/>
                        </a:solidFill>
                        <a:effectLst/>
                        <a:latin typeface="Calibri" panose="020F0502020204030204" pitchFamily="34" charset="0"/>
                        <a:cs typeface="Calibri" panose="020F0502020204030204" pitchFamily="34" charset="0"/>
                      </a:endParaRPr>
                    </a:p>
                  </a:txBody>
                  <a:tcPr marL="6350" marR="6350" marT="6350" marB="0" anchor="b"/>
                </a:tc>
                <a:tc>
                  <a:txBody>
                    <a:bodyPr/>
                    <a:lstStyle/>
                    <a:p>
                      <a:pPr algn="r" fontAlgn="b"/>
                      <a:r>
                        <a:rPr lang="en-US" sz="1000" u="none" strike="noStrike" dirty="0">
                          <a:effectLst/>
                          <a:latin typeface="Calibri" panose="020F0502020204030204" pitchFamily="34" charset="0"/>
                          <a:cs typeface="Calibri" panose="020F0502020204030204" pitchFamily="34" charset="0"/>
                        </a:rPr>
                        <a:t>44.26666667</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c>
                  <a:txBody>
                    <a:bodyPr/>
                    <a:lstStyle/>
                    <a:p>
                      <a:pPr algn="r" fontAlgn="b"/>
                      <a:r>
                        <a:rPr lang="en-US" sz="1000" u="none" strike="noStrike" dirty="0">
                          <a:effectLst/>
                          <a:latin typeface="Calibri" panose="020F0502020204030204" pitchFamily="34" charset="0"/>
                          <a:cs typeface="Calibri" panose="020F0502020204030204" pitchFamily="34" charset="0"/>
                        </a:rPr>
                        <a:t>0:44:16</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extLst>
                  <a:ext uri="{0D108BD9-81ED-4DB2-BD59-A6C34878D82A}">
                    <a16:rowId xmlns:a16="http://schemas.microsoft.com/office/drawing/2014/main" val="1982950705"/>
                  </a:ext>
                </a:extLst>
              </a:tr>
              <a:tr h="184150">
                <a:tc>
                  <a:txBody>
                    <a:bodyPr/>
                    <a:lstStyle/>
                    <a:p>
                      <a:pPr algn="l" fontAlgn="b"/>
                      <a:r>
                        <a:rPr lang="en-US" sz="1000" u="none" strike="noStrike">
                          <a:effectLst/>
                          <a:latin typeface="Calibri" panose="020F0502020204030204" pitchFamily="34" charset="0"/>
                          <a:cs typeface="Calibri" panose="020F0502020204030204" pitchFamily="34" charset="0"/>
                        </a:rPr>
                        <a:t>Maximum</a:t>
                      </a:r>
                      <a:endParaRPr lang="en-US" sz="1000" b="0" i="0" u="none" strike="noStrike">
                        <a:solidFill>
                          <a:srgbClr val="000000"/>
                        </a:solidFill>
                        <a:effectLst/>
                        <a:latin typeface="Calibri" panose="020F0502020204030204" pitchFamily="34" charset="0"/>
                        <a:cs typeface="Calibri" panose="020F0502020204030204" pitchFamily="34" charset="0"/>
                      </a:endParaRPr>
                    </a:p>
                  </a:txBody>
                  <a:tcPr marL="6350" marR="6350" marT="6350" marB="0" anchor="b"/>
                </a:tc>
                <a:tc>
                  <a:txBody>
                    <a:bodyPr/>
                    <a:lstStyle/>
                    <a:p>
                      <a:pPr algn="r" fontAlgn="b"/>
                      <a:r>
                        <a:rPr lang="en-US" sz="1000" u="none" strike="noStrike" dirty="0">
                          <a:effectLst/>
                          <a:latin typeface="Calibri" panose="020F0502020204030204" pitchFamily="34" charset="0"/>
                          <a:cs typeface="Calibri" panose="020F0502020204030204" pitchFamily="34" charset="0"/>
                        </a:rPr>
                        <a:t>62.7</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c>
                  <a:txBody>
                    <a:bodyPr/>
                    <a:lstStyle/>
                    <a:p>
                      <a:pPr algn="r" fontAlgn="b"/>
                      <a:r>
                        <a:rPr lang="en-US" sz="1000" b="0" i="0" u="none" strike="noStrike" dirty="0">
                          <a:solidFill>
                            <a:srgbClr val="000000"/>
                          </a:solidFill>
                          <a:effectLst/>
                          <a:latin typeface="Calibri" panose="020F0502020204030204" pitchFamily="34" charset="0"/>
                          <a:cs typeface="Calibri" panose="020F0502020204030204" pitchFamily="34" charset="0"/>
                        </a:rPr>
                        <a:t>1:07:12</a:t>
                      </a:r>
                    </a:p>
                  </a:txBody>
                  <a:tcPr marL="6350" marR="6350" marT="6350" marB="0" anchor="b"/>
                </a:tc>
                <a:extLst>
                  <a:ext uri="{0D108BD9-81ED-4DB2-BD59-A6C34878D82A}">
                    <a16:rowId xmlns:a16="http://schemas.microsoft.com/office/drawing/2014/main" val="2829082456"/>
                  </a:ext>
                </a:extLst>
              </a:tr>
              <a:tr h="184150">
                <a:tc>
                  <a:txBody>
                    <a:bodyPr/>
                    <a:lstStyle/>
                    <a:p>
                      <a:pPr algn="l" fontAlgn="b"/>
                      <a:r>
                        <a:rPr lang="en-US" sz="1000" u="none" strike="noStrike">
                          <a:effectLst/>
                          <a:latin typeface="Calibri" panose="020F0502020204030204" pitchFamily="34" charset="0"/>
                          <a:cs typeface="Calibri" panose="020F0502020204030204" pitchFamily="34" charset="0"/>
                        </a:rPr>
                        <a:t>Sum</a:t>
                      </a:r>
                      <a:endParaRPr lang="en-US" sz="1000" b="0" i="0" u="none" strike="noStrike">
                        <a:solidFill>
                          <a:srgbClr val="000000"/>
                        </a:solidFill>
                        <a:effectLst/>
                        <a:latin typeface="Calibri" panose="020F0502020204030204" pitchFamily="34" charset="0"/>
                        <a:cs typeface="Calibri" panose="020F0502020204030204" pitchFamily="34" charset="0"/>
                      </a:endParaRPr>
                    </a:p>
                  </a:txBody>
                  <a:tcPr marL="6350" marR="6350" marT="6350" marB="0" anchor="b"/>
                </a:tc>
                <a:tc>
                  <a:txBody>
                    <a:bodyPr/>
                    <a:lstStyle/>
                    <a:p>
                      <a:pPr algn="r" fontAlgn="b"/>
                      <a:r>
                        <a:rPr lang="en-US" sz="1000" u="none" strike="noStrike" dirty="0">
                          <a:effectLst/>
                          <a:latin typeface="Calibri" panose="020F0502020204030204" pitchFamily="34" charset="0"/>
                          <a:cs typeface="Calibri" panose="020F0502020204030204" pitchFamily="34" charset="0"/>
                        </a:rPr>
                        <a:t>887.5</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tc>
                  <a:txBody>
                    <a:bodyPr/>
                    <a:lstStyle/>
                    <a:p>
                      <a:pPr algn="l" fontAlgn="b"/>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extLst>
                  <a:ext uri="{0D108BD9-81ED-4DB2-BD59-A6C34878D82A}">
                    <a16:rowId xmlns:a16="http://schemas.microsoft.com/office/drawing/2014/main" val="2719505386"/>
                  </a:ext>
                </a:extLst>
              </a:tr>
              <a:tr h="190500">
                <a:tc>
                  <a:txBody>
                    <a:bodyPr/>
                    <a:lstStyle/>
                    <a:p>
                      <a:pPr algn="l" fontAlgn="b"/>
                      <a:r>
                        <a:rPr lang="en-US" sz="1000" u="none" strike="noStrike">
                          <a:effectLst/>
                          <a:latin typeface="Calibri" panose="020F0502020204030204" pitchFamily="34" charset="0"/>
                          <a:cs typeface="Calibri" panose="020F0502020204030204" pitchFamily="34" charset="0"/>
                        </a:rPr>
                        <a:t>Count</a:t>
                      </a:r>
                      <a:endParaRPr lang="en-US" sz="1000" b="0" i="0" u="none" strike="noStrike">
                        <a:solidFill>
                          <a:srgbClr val="000000"/>
                        </a:solidFill>
                        <a:effectLst/>
                        <a:latin typeface="Calibri" panose="020F0502020204030204" pitchFamily="34" charset="0"/>
                        <a:cs typeface="Calibri" panose="020F0502020204030204" pitchFamily="34" charset="0"/>
                      </a:endParaRPr>
                    </a:p>
                  </a:txBody>
                  <a:tcPr marL="6350" marR="6350" marT="6350" marB="0" anchor="b"/>
                </a:tc>
                <a:tc>
                  <a:txBody>
                    <a:bodyPr/>
                    <a:lstStyle/>
                    <a:p>
                      <a:pPr algn="r" fontAlgn="b"/>
                      <a:r>
                        <a:rPr lang="en-US" sz="1000" u="none" strike="noStrike">
                          <a:effectLst/>
                          <a:latin typeface="Calibri" panose="020F0502020204030204" pitchFamily="34" charset="0"/>
                          <a:cs typeface="Calibri" panose="020F0502020204030204" pitchFamily="34" charset="0"/>
                        </a:rPr>
                        <a:t>17</a:t>
                      </a:r>
                      <a:endParaRPr lang="en-US" sz="1000" b="0" i="0" u="none" strike="noStrike">
                        <a:solidFill>
                          <a:srgbClr val="000000"/>
                        </a:solidFill>
                        <a:effectLst/>
                        <a:latin typeface="Calibri" panose="020F0502020204030204" pitchFamily="34" charset="0"/>
                        <a:cs typeface="Calibri" panose="020F0502020204030204" pitchFamily="34" charset="0"/>
                      </a:endParaRPr>
                    </a:p>
                  </a:txBody>
                  <a:tcPr marL="6350" marR="6350" marT="6350" marB="0" anchor="b"/>
                </a:tc>
                <a:tc>
                  <a:txBody>
                    <a:bodyPr/>
                    <a:lstStyle/>
                    <a:p>
                      <a:pPr algn="l" fontAlgn="b"/>
                      <a:r>
                        <a:rPr lang="en-US" sz="1000" u="none" strike="noStrike" dirty="0">
                          <a:effectLst/>
                          <a:latin typeface="Calibri" panose="020F0502020204030204" pitchFamily="34" charset="0"/>
                          <a:cs typeface="Calibri" panose="020F0502020204030204" pitchFamily="34" charset="0"/>
                        </a:rPr>
                        <a:t> </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b"/>
                </a:tc>
                <a:extLst>
                  <a:ext uri="{0D108BD9-81ED-4DB2-BD59-A6C34878D82A}">
                    <a16:rowId xmlns:a16="http://schemas.microsoft.com/office/drawing/2014/main" val="760281104"/>
                  </a:ext>
                </a:extLst>
              </a:tr>
            </a:tbl>
          </a:graphicData>
        </a:graphic>
      </p:graphicFrame>
      <p:cxnSp>
        <p:nvCxnSpPr>
          <p:cNvPr id="7" name="Straight Arrow Connector 6">
            <a:extLst>
              <a:ext uri="{FF2B5EF4-FFF2-40B4-BE49-F238E27FC236}">
                <a16:creationId xmlns:a16="http://schemas.microsoft.com/office/drawing/2014/main" id="{5618687E-0F66-4247-AC6B-E69487D0DBE9}"/>
              </a:ext>
            </a:extLst>
          </p:cNvPr>
          <p:cNvCxnSpPr>
            <a:cxnSpLocks/>
          </p:cNvCxnSpPr>
          <p:nvPr/>
        </p:nvCxnSpPr>
        <p:spPr bwMode="auto">
          <a:xfrm flipV="1">
            <a:off x="3018547" y="1602789"/>
            <a:ext cx="1235036" cy="553036"/>
          </a:xfrm>
          <a:prstGeom prst="straightConnector1">
            <a:avLst/>
          </a:prstGeom>
          <a:solidFill>
            <a:schemeClr val="accent1"/>
          </a:solidFill>
          <a:ln w="50800" cap="flat" cmpd="sng" algn="ctr">
            <a:solidFill>
              <a:srgbClr val="FF0000"/>
            </a:solidFill>
            <a:prstDash val="solid"/>
            <a:round/>
            <a:headEnd type="none" w="med" len="med"/>
            <a:tailEnd type="triangle"/>
          </a:ln>
          <a:effectLst/>
        </p:spPr>
      </p:cxnSp>
      <p:sp>
        <p:nvSpPr>
          <p:cNvPr id="9" name="Rectangle: Rounded Corners 8">
            <a:extLst>
              <a:ext uri="{FF2B5EF4-FFF2-40B4-BE49-F238E27FC236}">
                <a16:creationId xmlns:a16="http://schemas.microsoft.com/office/drawing/2014/main" id="{4E97C17A-9289-4199-A8E1-9F6BFF91BC5F}"/>
              </a:ext>
            </a:extLst>
          </p:cNvPr>
          <p:cNvSpPr/>
          <p:nvPr/>
        </p:nvSpPr>
        <p:spPr bwMode="auto">
          <a:xfrm>
            <a:off x="6349272" y="3896569"/>
            <a:ext cx="869901" cy="223968"/>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0" name="Rectangle: Rounded Corners 9">
            <a:extLst>
              <a:ext uri="{FF2B5EF4-FFF2-40B4-BE49-F238E27FC236}">
                <a16:creationId xmlns:a16="http://schemas.microsoft.com/office/drawing/2014/main" id="{B7A0D22F-7956-4379-9A51-838DE74AB697}"/>
              </a:ext>
            </a:extLst>
          </p:cNvPr>
          <p:cNvSpPr/>
          <p:nvPr/>
        </p:nvSpPr>
        <p:spPr bwMode="auto">
          <a:xfrm>
            <a:off x="6444275" y="4698986"/>
            <a:ext cx="774898" cy="223968"/>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1" name="Rectangle: Rounded Corners 10">
            <a:extLst>
              <a:ext uri="{FF2B5EF4-FFF2-40B4-BE49-F238E27FC236}">
                <a16:creationId xmlns:a16="http://schemas.microsoft.com/office/drawing/2014/main" id="{FC169DD9-FAED-4314-A284-9E8465BF8BCC}"/>
              </a:ext>
            </a:extLst>
          </p:cNvPr>
          <p:cNvSpPr/>
          <p:nvPr/>
        </p:nvSpPr>
        <p:spPr bwMode="auto">
          <a:xfrm>
            <a:off x="8115102" y="3896569"/>
            <a:ext cx="774898" cy="223968"/>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2" name="Rectangle: Rounded Corners 11">
            <a:extLst>
              <a:ext uri="{FF2B5EF4-FFF2-40B4-BE49-F238E27FC236}">
                <a16:creationId xmlns:a16="http://schemas.microsoft.com/office/drawing/2014/main" id="{6A31F8F1-91FC-4EA2-8DF2-25C11F1B33C2}"/>
              </a:ext>
            </a:extLst>
          </p:cNvPr>
          <p:cNvSpPr/>
          <p:nvPr/>
        </p:nvSpPr>
        <p:spPr bwMode="auto">
          <a:xfrm>
            <a:off x="8115102" y="4698986"/>
            <a:ext cx="774898" cy="223968"/>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13" name="Straight Arrow Connector 12">
            <a:extLst>
              <a:ext uri="{FF2B5EF4-FFF2-40B4-BE49-F238E27FC236}">
                <a16:creationId xmlns:a16="http://schemas.microsoft.com/office/drawing/2014/main" id="{C0A86CE5-79AE-464B-BE13-00EE0591D9C9}"/>
              </a:ext>
            </a:extLst>
          </p:cNvPr>
          <p:cNvCxnSpPr>
            <a:cxnSpLocks/>
          </p:cNvCxnSpPr>
          <p:nvPr/>
        </p:nvCxnSpPr>
        <p:spPr bwMode="auto">
          <a:xfrm>
            <a:off x="2893873" y="6179211"/>
            <a:ext cx="1484384" cy="0"/>
          </a:xfrm>
          <a:prstGeom prst="straightConnector1">
            <a:avLst/>
          </a:prstGeom>
          <a:solidFill>
            <a:schemeClr val="accent1"/>
          </a:solidFill>
          <a:ln w="50800" cap="flat" cmpd="sng" algn="ctr">
            <a:solidFill>
              <a:srgbClr val="FF0000"/>
            </a:solidFill>
            <a:prstDash val="solid"/>
            <a:round/>
            <a:headEnd type="none" w="med" len="med"/>
            <a:tailEnd type="triangle"/>
          </a:ln>
          <a:effectLst/>
        </p:spPr>
      </p:cxnSp>
      <p:pic>
        <p:nvPicPr>
          <p:cNvPr id="16" name="Picture 15">
            <a:extLst>
              <a:ext uri="{FF2B5EF4-FFF2-40B4-BE49-F238E27FC236}">
                <a16:creationId xmlns:a16="http://schemas.microsoft.com/office/drawing/2014/main" id="{6F0BBD9A-EA05-4EA6-9033-426AAAB03C76}"/>
              </a:ext>
            </a:extLst>
          </p:cNvPr>
          <p:cNvPicPr>
            <a:picLocks noChangeAspect="1"/>
          </p:cNvPicPr>
          <p:nvPr/>
        </p:nvPicPr>
        <p:blipFill>
          <a:blip r:embed="rId2"/>
          <a:stretch>
            <a:fillRect/>
          </a:stretch>
        </p:blipFill>
        <p:spPr>
          <a:xfrm>
            <a:off x="4378257" y="992666"/>
            <a:ext cx="3187864" cy="2133710"/>
          </a:xfrm>
          <a:prstGeom prst="rect">
            <a:avLst/>
          </a:prstGeom>
          <a:effectLst>
            <a:outerShdw blurRad="50800" dist="38100" dir="2700000" algn="tl" rotWithShape="0">
              <a:prstClr val="black">
                <a:alpha val="40000"/>
              </a:prstClr>
            </a:outerShdw>
          </a:effectLst>
        </p:spPr>
      </p:pic>
      <p:cxnSp>
        <p:nvCxnSpPr>
          <p:cNvPr id="8" name="Connector: Elbow 7">
            <a:extLst>
              <a:ext uri="{FF2B5EF4-FFF2-40B4-BE49-F238E27FC236}">
                <a16:creationId xmlns:a16="http://schemas.microsoft.com/office/drawing/2014/main" id="{7F7B403D-A07C-4627-8D4F-A576E3DC5179}"/>
              </a:ext>
            </a:extLst>
          </p:cNvPr>
          <p:cNvCxnSpPr/>
          <p:nvPr/>
        </p:nvCxnSpPr>
        <p:spPr bwMode="auto">
          <a:xfrm>
            <a:off x="3621974" y="3429000"/>
            <a:ext cx="950026" cy="584860"/>
          </a:xfrm>
          <a:prstGeom prst="bentConnector3">
            <a:avLst/>
          </a:prstGeom>
          <a:solidFill>
            <a:schemeClr val="accent1"/>
          </a:solidFill>
          <a:ln w="508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713884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C83499-1F45-4BC6-A1CC-6A20EF36EB0C}"/>
              </a:ext>
            </a:extLst>
          </p:cNvPr>
          <p:cNvSpPr>
            <a:spLocks noGrp="1"/>
          </p:cNvSpPr>
          <p:nvPr>
            <p:ph type="title"/>
          </p:nvPr>
        </p:nvSpPr>
        <p:spPr/>
        <p:txBody>
          <a:bodyPr/>
          <a:lstStyle/>
          <a:p>
            <a:r>
              <a:rPr lang="en-US" dirty="0"/>
              <a:t>Pre-Improvement Pareto Chart</a:t>
            </a:r>
          </a:p>
        </p:txBody>
      </p:sp>
      <p:sp>
        <p:nvSpPr>
          <p:cNvPr id="5" name="TextBox 4">
            <a:extLst>
              <a:ext uri="{FF2B5EF4-FFF2-40B4-BE49-F238E27FC236}">
                <a16:creationId xmlns:a16="http://schemas.microsoft.com/office/drawing/2014/main" id="{26249A65-B392-438D-A04B-02454FBEAAA9}"/>
              </a:ext>
            </a:extLst>
          </p:cNvPr>
          <p:cNvSpPr txBox="1"/>
          <p:nvPr/>
        </p:nvSpPr>
        <p:spPr>
          <a:xfrm>
            <a:off x="124911" y="880670"/>
            <a:ext cx="2558912" cy="3493264"/>
          </a:xfrm>
          <a:prstGeom prst="rect">
            <a:avLst/>
          </a:prstGeom>
          <a:noFill/>
        </p:spPr>
        <p:txBody>
          <a:bodyPr wrap="square" rtlCol="0">
            <a:spAutoFit/>
          </a:bodyPr>
          <a:lstStyle/>
          <a:p>
            <a:r>
              <a:rPr lang="en-US" sz="1300" b="1" dirty="0">
                <a:latin typeface="Calibri" panose="020F0502020204030204" pitchFamily="34" charset="0"/>
                <a:cs typeface="Calibri" panose="020F0502020204030204" pitchFamily="34" charset="0"/>
              </a:rPr>
              <a:t>Use of the Pareto Chart</a:t>
            </a:r>
            <a:br>
              <a:rPr lang="en-US" sz="1300" b="1" i="1" dirty="0">
                <a:latin typeface="Calibri" panose="020F0502020204030204" pitchFamily="34" charset="0"/>
                <a:cs typeface="Calibri" panose="020F0502020204030204" pitchFamily="34" charset="0"/>
              </a:rPr>
            </a:br>
            <a:r>
              <a:rPr lang="en-US" sz="1300" dirty="0">
                <a:latin typeface="Calibri" panose="020F0502020204030204" pitchFamily="34" charset="0"/>
                <a:cs typeface="Calibri" panose="020F0502020204030204" pitchFamily="34" charset="0"/>
              </a:rPr>
              <a:t>I selected to do a Pareto Chart to better understand where I was spending the most time in preparation to ride. Using this method, I was able to determine what tasks in my process were taking the most time so I could focus my improvements, where appropriate, in those areas.  </a:t>
            </a:r>
          </a:p>
          <a:p>
            <a:endParaRPr lang="en-US" sz="1300" dirty="0">
              <a:latin typeface="Calibri" panose="020F0502020204030204" pitchFamily="34" charset="0"/>
              <a:cs typeface="Calibri" panose="020F0502020204030204" pitchFamily="34" charset="0"/>
            </a:endParaRPr>
          </a:p>
          <a:p>
            <a:r>
              <a:rPr lang="en-US" sz="1300" b="1" i="1" dirty="0">
                <a:latin typeface="Calibri" panose="020F0502020204030204" pitchFamily="34" charset="0"/>
                <a:cs typeface="Calibri" panose="020F0502020204030204" pitchFamily="34" charset="0"/>
              </a:rPr>
              <a:t>Chart Creation</a:t>
            </a:r>
          </a:p>
          <a:p>
            <a:r>
              <a:rPr lang="en-US" sz="1300" dirty="0">
                <a:latin typeface="Calibri" panose="020F0502020204030204" pitchFamily="34" charset="0"/>
                <a:cs typeface="Calibri" panose="020F0502020204030204" pitchFamily="34" charset="0"/>
              </a:rPr>
              <a:t>I charted the overall time spent on each task (in hours) during my initial 17 days of data collection each continuous data task (</a:t>
            </a:r>
            <a:r>
              <a:rPr lang="en-US" sz="1300" i="1" dirty="0">
                <a:latin typeface="Calibri" panose="020F0502020204030204" pitchFamily="34" charset="0"/>
                <a:cs typeface="Calibri" panose="020F0502020204030204" pitchFamily="34" charset="0"/>
              </a:rPr>
              <a:t>x</a:t>
            </a:r>
            <a:r>
              <a:rPr lang="en-US" sz="1300" dirty="0">
                <a:latin typeface="Calibri" panose="020F0502020204030204" pitchFamily="34" charset="0"/>
                <a:cs typeface="Calibri" panose="020F0502020204030204" pitchFamily="34" charset="0"/>
              </a:rPr>
              <a:t> variables) in my process.</a:t>
            </a:r>
          </a:p>
        </p:txBody>
      </p:sp>
      <p:sp>
        <p:nvSpPr>
          <p:cNvPr id="6" name="TextBox 5">
            <a:extLst>
              <a:ext uri="{FF2B5EF4-FFF2-40B4-BE49-F238E27FC236}">
                <a16:creationId xmlns:a16="http://schemas.microsoft.com/office/drawing/2014/main" id="{F3BDD4F5-1DE6-4FE3-B87F-7A9B3FCAA6D9}"/>
              </a:ext>
            </a:extLst>
          </p:cNvPr>
          <p:cNvSpPr txBox="1"/>
          <p:nvPr/>
        </p:nvSpPr>
        <p:spPr>
          <a:xfrm>
            <a:off x="124911" y="4379328"/>
            <a:ext cx="2558913" cy="2092881"/>
          </a:xfrm>
          <a:prstGeom prst="rect">
            <a:avLst/>
          </a:prstGeom>
          <a:noFill/>
        </p:spPr>
        <p:txBody>
          <a:bodyPr wrap="square" rtlCol="0">
            <a:spAutoFit/>
          </a:bodyPr>
          <a:lstStyle/>
          <a:p>
            <a:r>
              <a:rPr lang="en-US" sz="1300" b="1" dirty="0">
                <a:latin typeface="Calibri" panose="020F0502020204030204" pitchFamily="34" charset="0"/>
                <a:cs typeface="Calibri" panose="020F0502020204030204" pitchFamily="34" charset="0"/>
              </a:rPr>
              <a:t>Chart Interpretation</a:t>
            </a:r>
            <a:br>
              <a:rPr lang="en-US" sz="1300" b="1" i="1" dirty="0">
                <a:latin typeface="Calibri" panose="020F0502020204030204" pitchFamily="34" charset="0"/>
                <a:cs typeface="Calibri" panose="020F0502020204030204" pitchFamily="34" charset="0"/>
              </a:rPr>
            </a:br>
            <a:r>
              <a:rPr lang="en-US" sz="1300" dirty="0">
                <a:latin typeface="Calibri" panose="020F0502020204030204" pitchFamily="34" charset="0"/>
                <a:cs typeface="Calibri" panose="020F0502020204030204" pitchFamily="34" charset="0"/>
              </a:rPr>
              <a:t>As shown in the chart, there are several tasks where I am spending extensive time before riding preparing my horse. These include:</a:t>
            </a:r>
          </a:p>
          <a:p>
            <a:pPr marL="285750" indent="-285750">
              <a:buFont typeface="Arial" panose="020B0604020202020204" pitchFamily="34" charset="0"/>
              <a:buChar char="•"/>
            </a:pPr>
            <a:r>
              <a:rPr lang="en-US" sz="1300" dirty="0">
                <a:latin typeface="Calibri" panose="020F0502020204030204" pitchFamily="34" charset="0"/>
                <a:cs typeface="Calibri" panose="020F0502020204030204" pitchFamily="34" charset="0"/>
              </a:rPr>
              <a:t>Tacking Up</a:t>
            </a:r>
          </a:p>
          <a:p>
            <a:pPr marL="285750" indent="-285750">
              <a:buFont typeface="Arial" panose="020B0604020202020204" pitchFamily="34" charset="0"/>
              <a:buChar char="•"/>
            </a:pPr>
            <a:r>
              <a:rPr lang="en-US" sz="1300" dirty="0">
                <a:latin typeface="Calibri" panose="020F0502020204030204" pitchFamily="34" charset="0"/>
                <a:cs typeface="Calibri" panose="020F0502020204030204" pitchFamily="34" charset="0"/>
              </a:rPr>
              <a:t>Bringing my Tack Downstairs</a:t>
            </a:r>
          </a:p>
          <a:p>
            <a:pPr marL="285750" indent="-285750">
              <a:buFont typeface="Arial" panose="020B0604020202020204" pitchFamily="34" charset="0"/>
              <a:buChar char="•"/>
            </a:pPr>
            <a:r>
              <a:rPr lang="en-US" sz="1300" dirty="0">
                <a:latin typeface="Calibri" panose="020F0502020204030204" pitchFamily="34" charset="0"/>
                <a:cs typeface="Calibri" panose="020F0502020204030204" pitchFamily="34" charset="0"/>
              </a:rPr>
              <a:t>Currying / Shed Blade</a:t>
            </a:r>
          </a:p>
          <a:p>
            <a:pPr marL="285750" indent="-285750">
              <a:buFont typeface="Arial" panose="020B0604020202020204" pitchFamily="34" charset="0"/>
              <a:buChar char="•"/>
            </a:pPr>
            <a:r>
              <a:rPr lang="en-US" sz="1300" dirty="0">
                <a:latin typeface="Calibri" panose="020F0502020204030204" pitchFamily="34" charset="0"/>
                <a:cs typeface="Calibri" panose="020F0502020204030204" pitchFamily="34" charset="0"/>
              </a:rPr>
              <a:t>Brushing Mane and Tail</a:t>
            </a:r>
          </a:p>
          <a:p>
            <a:pPr marL="285750" indent="-285750">
              <a:buFont typeface="Arial" panose="020B0604020202020204" pitchFamily="34" charset="0"/>
              <a:buChar char="•"/>
            </a:pPr>
            <a:r>
              <a:rPr lang="en-US" sz="1300" dirty="0">
                <a:latin typeface="Calibri" panose="020F0502020204030204" pitchFamily="34" charset="0"/>
                <a:cs typeface="Calibri" panose="020F0502020204030204" pitchFamily="34" charset="0"/>
              </a:rPr>
              <a:t>Applying Hoof Oil</a:t>
            </a:r>
          </a:p>
        </p:txBody>
      </p:sp>
      <p:sp>
        <p:nvSpPr>
          <p:cNvPr id="7" name="TextBox 6">
            <a:extLst>
              <a:ext uri="{FF2B5EF4-FFF2-40B4-BE49-F238E27FC236}">
                <a16:creationId xmlns:a16="http://schemas.microsoft.com/office/drawing/2014/main" id="{F38685E4-1E7D-4186-ADF4-F3B63E2FDEC3}"/>
              </a:ext>
            </a:extLst>
          </p:cNvPr>
          <p:cNvSpPr txBox="1"/>
          <p:nvPr/>
        </p:nvSpPr>
        <p:spPr>
          <a:xfrm>
            <a:off x="2778827" y="4579382"/>
            <a:ext cx="6140164" cy="1892826"/>
          </a:xfrm>
          <a:prstGeom prst="rect">
            <a:avLst/>
          </a:prstGeom>
          <a:noFill/>
        </p:spPr>
        <p:txBody>
          <a:bodyPr wrap="square" rtlCol="0">
            <a:spAutoFit/>
          </a:bodyPr>
          <a:lstStyle/>
          <a:p>
            <a:r>
              <a:rPr lang="en-US" sz="1300" i="1" dirty="0">
                <a:latin typeface="Calibri" panose="020F0502020204030204" pitchFamily="34" charset="0"/>
                <a:cs typeface="Calibri" panose="020F0502020204030204" pitchFamily="34" charset="0"/>
              </a:rPr>
              <a:t>Unfortunately, tacking up is not an area where much improvement can be applied. You have to put the saddle pad on, the saddle, the girth, the bridle, etc. This doesn’t change. This process is also compounded by a fidgety horse which is beyond my control.</a:t>
            </a:r>
          </a:p>
          <a:p>
            <a:endParaRPr lang="en-US" sz="1300" dirty="0">
              <a:latin typeface="Calibri" panose="020F0502020204030204" pitchFamily="34" charset="0"/>
              <a:cs typeface="Calibri" panose="020F0502020204030204" pitchFamily="34" charset="0"/>
            </a:endParaRPr>
          </a:p>
          <a:p>
            <a:r>
              <a:rPr lang="en-US" sz="1300" dirty="0">
                <a:latin typeface="Calibri" panose="020F0502020204030204" pitchFamily="34" charset="0"/>
                <a:cs typeface="Calibri" panose="020F0502020204030204" pitchFamily="34" charset="0"/>
              </a:rPr>
              <a:t>However, I do have some control over my tack location and how long that takes me to bring to the aisle, the horse’s location and other tasks that appear time consuming on this chart. </a:t>
            </a:r>
          </a:p>
          <a:p>
            <a:endParaRPr lang="en-US" sz="1300" i="1" dirty="0">
              <a:latin typeface="Calibri" panose="020F0502020204030204" pitchFamily="34" charset="0"/>
              <a:cs typeface="Calibri" panose="020F0502020204030204" pitchFamily="34" charset="0"/>
            </a:endParaRPr>
          </a:p>
          <a:p>
            <a:r>
              <a:rPr lang="en-US" sz="1300" i="1" dirty="0">
                <a:solidFill>
                  <a:srgbClr val="0316A1"/>
                </a:solidFill>
                <a:latin typeface="Calibri" panose="020F0502020204030204" pitchFamily="34" charset="0"/>
                <a:cs typeface="Calibri" panose="020F0502020204030204" pitchFamily="34" charset="0"/>
              </a:rPr>
              <a:t>This provided great insight into a good place to start to improve this process.</a:t>
            </a:r>
          </a:p>
        </p:txBody>
      </p:sp>
      <p:pic>
        <p:nvPicPr>
          <p:cNvPr id="8" name="Picture 7">
            <a:extLst>
              <a:ext uri="{FF2B5EF4-FFF2-40B4-BE49-F238E27FC236}">
                <a16:creationId xmlns:a16="http://schemas.microsoft.com/office/drawing/2014/main" id="{02545AB0-DCD7-4370-A132-70D4A635A031}"/>
              </a:ext>
            </a:extLst>
          </p:cNvPr>
          <p:cNvPicPr>
            <a:picLocks noChangeAspect="1"/>
          </p:cNvPicPr>
          <p:nvPr/>
        </p:nvPicPr>
        <p:blipFill>
          <a:blip r:embed="rId2"/>
          <a:stretch>
            <a:fillRect/>
          </a:stretch>
        </p:blipFill>
        <p:spPr>
          <a:xfrm>
            <a:off x="2778827" y="1125308"/>
            <a:ext cx="6159105" cy="325402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39112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C83499-1F45-4BC6-A1CC-6A20EF36EB0C}"/>
              </a:ext>
            </a:extLst>
          </p:cNvPr>
          <p:cNvSpPr>
            <a:spLocks noGrp="1"/>
          </p:cNvSpPr>
          <p:nvPr>
            <p:ph type="title"/>
          </p:nvPr>
        </p:nvSpPr>
        <p:spPr/>
        <p:txBody>
          <a:bodyPr/>
          <a:lstStyle/>
          <a:p>
            <a:r>
              <a:rPr lang="en-US" dirty="0"/>
              <a:t>Sigma Quality Level (SQL)</a:t>
            </a:r>
          </a:p>
        </p:txBody>
      </p:sp>
      <p:sp>
        <p:nvSpPr>
          <p:cNvPr id="7" name="TextBox 6">
            <a:extLst>
              <a:ext uri="{FF2B5EF4-FFF2-40B4-BE49-F238E27FC236}">
                <a16:creationId xmlns:a16="http://schemas.microsoft.com/office/drawing/2014/main" id="{5FCEC0C1-8AF3-4837-ACED-D1C664252E70}"/>
              </a:ext>
            </a:extLst>
          </p:cNvPr>
          <p:cNvSpPr txBox="1"/>
          <p:nvPr/>
        </p:nvSpPr>
        <p:spPr>
          <a:xfrm>
            <a:off x="79931" y="846988"/>
            <a:ext cx="3985525" cy="2492990"/>
          </a:xfrm>
          <a:prstGeom prst="rect">
            <a:avLst/>
          </a:prstGeom>
          <a:noFill/>
        </p:spPr>
        <p:txBody>
          <a:bodyPr wrap="square" rtlCol="0">
            <a:spAutoFit/>
          </a:bodyPr>
          <a:lstStyle/>
          <a:p>
            <a:r>
              <a:rPr lang="en-US" sz="1300" b="1" dirty="0">
                <a:solidFill>
                  <a:srgbClr val="0316A1"/>
                </a:solidFill>
                <a:latin typeface="Calibri" panose="020F0502020204030204" pitchFamily="34" charset="0"/>
                <a:cs typeface="Calibri" panose="020F0502020204030204" pitchFamily="34" charset="0"/>
              </a:rPr>
              <a:t>Goal Restatement</a:t>
            </a:r>
            <a:endParaRPr lang="en-US" sz="1300" dirty="0">
              <a:solidFill>
                <a:srgbClr val="0316A1"/>
              </a:solidFill>
              <a:latin typeface="Calibri" panose="020F0502020204030204" pitchFamily="34" charset="0"/>
              <a:cs typeface="Calibri" panose="020F0502020204030204" pitchFamily="34" charset="0"/>
            </a:endParaRPr>
          </a:p>
          <a:p>
            <a:r>
              <a:rPr lang="en-US" sz="1300" dirty="0">
                <a:solidFill>
                  <a:srgbClr val="0316A1"/>
                </a:solidFill>
                <a:latin typeface="Calibri" panose="020F0502020204030204" pitchFamily="34" charset="0"/>
                <a:cs typeface="Calibri" panose="020F0502020204030204" pitchFamily="34" charset="0"/>
              </a:rPr>
              <a:t>My goal is to decreasing required preparation time for riding by 20%.</a:t>
            </a:r>
          </a:p>
          <a:p>
            <a:endParaRPr lang="en-US" sz="1300" dirty="0">
              <a:solidFill>
                <a:srgbClr val="0316A1"/>
              </a:solidFill>
              <a:latin typeface="Calibri" panose="020F0502020204030204" pitchFamily="34" charset="0"/>
              <a:cs typeface="Calibri" panose="020F0502020204030204" pitchFamily="34" charset="0"/>
            </a:endParaRPr>
          </a:p>
          <a:p>
            <a:r>
              <a:rPr lang="en-US" sz="1300" b="1" dirty="0">
                <a:latin typeface="Calibri" panose="020F0502020204030204" pitchFamily="34" charset="0"/>
                <a:cs typeface="Calibri" panose="020F0502020204030204" pitchFamily="34" charset="0"/>
              </a:rPr>
              <a:t>Operational Definition</a:t>
            </a:r>
          </a:p>
          <a:p>
            <a:r>
              <a:rPr lang="en-US" sz="1300" dirty="0">
                <a:latin typeface="Calibri" panose="020F0502020204030204" pitchFamily="34" charset="0"/>
                <a:cs typeface="Calibri" panose="020F0502020204030204" pitchFamily="34" charset="0"/>
              </a:rPr>
              <a:t>As stated on slide #4, the total minutes required to prepare to ride my horse is our </a:t>
            </a:r>
            <a:r>
              <a:rPr lang="en-US" sz="1300" i="1" dirty="0">
                <a:latin typeface="Calibri" panose="020F0502020204030204" pitchFamily="34" charset="0"/>
                <a:cs typeface="Calibri" panose="020F0502020204030204" pitchFamily="34" charset="0"/>
              </a:rPr>
              <a:t>y</a:t>
            </a:r>
            <a:r>
              <a:rPr lang="en-US" sz="1300" dirty="0">
                <a:latin typeface="Calibri" panose="020F0502020204030204" pitchFamily="34" charset="0"/>
                <a:cs typeface="Calibri" panose="020F0502020204030204" pitchFamily="34" charset="0"/>
              </a:rPr>
              <a:t> for this project. The data was captured in minutes and seconds and then converted to decimals for calculations. Also detailed on slide #4, 11 continuous variables and 3 discrete variables were tracked in minutes and seconds for each time I prepared my horse for riding.</a:t>
            </a:r>
            <a:endParaRPr lang="en-US" sz="1300" b="1"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70691580-BB7A-4A19-848E-D09BD31465A9}"/>
              </a:ext>
            </a:extLst>
          </p:cNvPr>
          <p:cNvSpPr txBox="1"/>
          <p:nvPr/>
        </p:nvSpPr>
        <p:spPr>
          <a:xfrm>
            <a:off x="93647" y="3424966"/>
            <a:ext cx="2685180" cy="3093154"/>
          </a:xfrm>
          <a:prstGeom prst="rect">
            <a:avLst/>
          </a:prstGeom>
          <a:noFill/>
        </p:spPr>
        <p:txBody>
          <a:bodyPr wrap="square" rtlCol="0">
            <a:spAutoFit/>
          </a:bodyPr>
          <a:lstStyle/>
          <a:p>
            <a:r>
              <a:rPr lang="en-US" sz="1300" b="1" dirty="0">
                <a:latin typeface="Calibri" panose="020F0502020204030204" pitchFamily="34" charset="0"/>
                <a:cs typeface="Calibri" panose="020F0502020204030204" pitchFamily="34" charset="0"/>
              </a:rPr>
              <a:t>Sigma Quality Level Information</a:t>
            </a:r>
          </a:p>
          <a:p>
            <a:r>
              <a:rPr lang="en-US" sz="1300" dirty="0">
                <a:latin typeface="Calibri" panose="020F0502020204030204" pitchFamily="34" charset="0"/>
                <a:cs typeface="Calibri" panose="020F0502020204030204" pitchFamily="34" charset="0"/>
              </a:rPr>
              <a:t>This is the overall data for my SQL calculated:</a:t>
            </a:r>
          </a:p>
          <a:p>
            <a:pPr marL="285750" indent="-285750">
              <a:buFont typeface="Arial" panose="020B0604020202020204" pitchFamily="34" charset="0"/>
              <a:buChar char="•"/>
            </a:pPr>
            <a:r>
              <a:rPr lang="en-US" sz="1300" dirty="0">
                <a:latin typeface="Calibri" panose="020F0502020204030204" pitchFamily="34" charset="0"/>
                <a:cs typeface="Calibri" panose="020F0502020204030204" pitchFamily="34" charset="0"/>
              </a:rPr>
              <a:t>A defect for my project was taking longer than </a:t>
            </a:r>
            <a:r>
              <a:rPr lang="en-US" sz="1300" b="1" i="1" dirty="0">
                <a:latin typeface="Calibri" panose="020F0502020204030204" pitchFamily="34" charset="0"/>
                <a:cs typeface="Calibri" panose="020F0502020204030204" pitchFamily="34" charset="0"/>
              </a:rPr>
              <a:t>50 minutes </a:t>
            </a:r>
            <a:br>
              <a:rPr lang="en-US" sz="1300" b="1" i="1" dirty="0">
                <a:latin typeface="Calibri" panose="020F0502020204030204" pitchFamily="34" charset="0"/>
                <a:cs typeface="Calibri" panose="020F0502020204030204" pitchFamily="34" charset="0"/>
              </a:rPr>
            </a:br>
            <a:r>
              <a:rPr lang="en-US" sz="1300" dirty="0">
                <a:latin typeface="Calibri" panose="020F0502020204030204" pitchFamily="34" charset="0"/>
                <a:cs typeface="Calibri" panose="020F0502020204030204" pitchFamily="34" charset="0"/>
              </a:rPr>
              <a:t>in preparing my horse for riding.</a:t>
            </a:r>
          </a:p>
          <a:p>
            <a:pPr marL="285750" indent="-285750">
              <a:buFont typeface="Arial" panose="020B0604020202020204" pitchFamily="34" charset="0"/>
              <a:buChar char="•"/>
            </a:pPr>
            <a:r>
              <a:rPr lang="en-US" sz="1300" dirty="0">
                <a:latin typeface="Calibri" panose="020F0502020204030204" pitchFamily="34" charset="0"/>
                <a:cs typeface="Calibri" panose="020F0502020204030204" pitchFamily="34" charset="0"/>
              </a:rPr>
              <a:t>I collected 17 samples pre-improvement.</a:t>
            </a:r>
          </a:p>
          <a:p>
            <a:pPr marL="285750" indent="-285750">
              <a:buFont typeface="Arial" panose="020B0604020202020204" pitchFamily="34" charset="0"/>
              <a:buChar char="•"/>
            </a:pPr>
            <a:r>
              <a:rPr lang="en-US" sz="1300" dirty="0">
                <a:latin typeface="Calibri" panose="020F0502020204030204" pitchFamily="34" charset="0"/>
                <a:cs typeface="Calibri" panose="020F0502020204030204" pitchFamily="34" charset="0"/>
              </a:rPr>
              <a:t>Of the 17 samples, there is only </a:t>
            </a:r>
            <a:br>
              <a:rPr lang="en-US" sz="1300" dirty="0">
                <a:latin typeface="Calibri" panose="020F0502020204030204" pitchFamily="34" charset="0"/>
                <a:cs typeface="Calibri" panose="020F0502020204030204" pitchFamily="34" charset="0"/>
              </a:rPr>
            </a:br>
            <a:r>
              <a:rPr lang="en-US" sz="1300" dirty="0">
                <a:latin typeface="Calibri" panose="020F0502020204030204" pitchFamily="34" charset="0"/>
                <a:cs typeface="Calibri" panose="020F0502020204030204" pitchFamily="34" charset="0"/>
              </a:rPr>
              <a:t>1 chance (each day) to be more than 50 minutes, so 1 possible defect per day.</a:t>
            </a:r>
          </a:p>
          <a:p>
            <a:pPr marL="285750" indent="-285750">
              <a:buFont typeface="Arial" panose="020B0604020202020204" pitchFamily="34" charset="0"/>
              <a:buChar char="•"/>
            </a:pPr>
            <a:r>
              <a:rPr lang="en-US" sz="1300" dirty="0">
                <a:latin typeface="Calibri" panose="020F0502020204030204" pitchFamily="34" charset="0"/>
                <a:cs typeface="Calibri" panose="020F0502020204030204" pitchFamily="34" charset="0"/>
              </a:rPr>
              <a:t>In my data, there were </a:t>
            </a:r>
            <a:r>
              <a:rPr lang="en-US" sz="1300" b="1" i="1" dirty="0">
                <a:latin typeface="Calibri" panose="020F0502020204030204" pitchFamily="34" charset="0"/>
                <a:cs typeface="Calibri" panose="020F0502020204030204" pitchFamily="34" charset="0"/>
              </a:rPr>
              <a:t>8</a:t>
            </a:r>
            <a:r>
              <a:rPr lang="en-US" sz="1300" dirty="0">
                <a:latin typeface="Calibri" panose="020F0502020204030204" pitchFamily="34" charset="0"/>
                <a:cs typeface="Calibri" panose="020F0502020204030204" pitchFamily="34" charset="0"/>
              </a:rPr>
              <a:t> times that the total preparation time was more than </a:t>
            </a:r>
            <a:r>
              <a:rPr lang="en-US" sz="1300" b="1" i="1" dirty="0">
                <a:latin typeface="Calibri" panose="020F0502020204030204" pitchFamily="34" charset="0"/>
                <a:cs typeface="Calibri" panose="020F0502020204030204" pitchFamily="34" charset="0"/>
              </a:rPr>
              <a:t>50 minutes</a:t>
            </a:r>
            <a:r>
              <a:rPr lang="en-US" sz="1300" dirty="0">
                <a:latin typeface="Calibri" panose="020F0502020204030204" pitchFamily="34" charset="0"/>
                <a:cs typeface="Calibri" panose="020F0502020204030204" pitchFamily="34" charset="0"/>
              </a:rPr>
              <a:t>.</a:t>
            </a:r>
          </a:p>
        </p:txBody>
      </p:sp>
      <p:pic>
        <p:nvPicPr>
          <p:cNvPr id="3" name="Picture 2">
            <a:extLst>
              <a:ext uri="{FF2B5EF4-FFF2-40B4-BE49-F238E27FC236}">
                <a16:creationId xmlns:a16="http://schemas.microsoft.com/office/drawing/2014/main" id="{990F3525-C24C-4116-BCD5-7D246AA40102}"/>
              </a:ext>
            </a:extLst>
          </p:cNvPr>
          <p:cNvPicPr>
            <a:picLocks noChangeAspect="1"/>
          </p:cNvPicPr>
          <p:nvPr/>
        </p:nvPicPr>
        <p:blipFill>
          <a:blip r:embed="rId2"/>
          <a:stretch>
            <a:fillRect/>
          </a:stretch>
        </p:blipFill>
        <p:spPr>
          <a:xfrm>
            <a:off x="2655749" y="3451661"/>
            <a:ext cx="1530341" cy="2651811"/>
          </a:xfrm>
          <a:prstGeom prst="rect">
            <a:avLst/>
          </a:prstGeom>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7E0A9B6F-77D8-4887-8F85-4ABD6659A651}"/>
              </a:ext>
            </a:extLst>
          </p:cNvPr>
          <p:cNvSpPr txBox="1"/>
          <p:nvPr/>
        </p:nvSpPr>
        <p:spPr>
          <a:xfrm>
            <a:off x="4572000" y="846988"/>
            <a:ext cx="3994356" cy="492443"/>
          </a:xfrm>
          <a:prstGeom prst="rect">
            <a:avLst/>
          </a:prstGeom>
          <a:noFill/>
        </p:spPr>
        <p:txBody>
          <a:bodyPr wrap="square" rtlCol="0">
            <a:spAutoFit/>
          </a:bodyPr>
          <a:lstStyle/>
          <a:p>
            <a:pPr algn="ctr"/>
            <a:r>
              <a:rPr lang="en-US" sz="1300" b="1" dirty="0">
                <a:latin typeface="Calibri" panose="020F0502020204030204" pitchFamily="34" charset="0"/>
                <a:cs typeface="Calibri" panose="020F0502020204030204" pitchFamily="34" charset="0"/>
              </a:rPr>
              <a:t>Sigma Quality Level based on Defective Parts per Million Opportunities (DPMO)</a:t>
            </a:r>
            <a:endParaRPr lang="en-US" sz="13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6A6F6BC0-CA5C-43FD-A6C1-4EB646FA05FD}"/>
              </a:ext>
            </a:extLst>
          </p:cNvPr>
          <p:cNvPicPr>
            <a:picLocks noChangeAspect="1"/>
          </p:cNvPicPr>
          <p:nvPr/>
        </p:nvPicPr>
        <p:blipFill>
          <a:blip r:embed="rId3"/>
          <a:stretch>
            <a:fillRect/>
          </a:stretch>
        </p:blipFill>
        <p:spPr>
          <a:xfrm>
            <a:off x="4667882" y="1583612"/>
            <a:ext cx="3994355" cy="1708238"/>
          </a:xfrm>
          <a:prstGeom prst="rect">
            <a:avLst/>
          </a:prstGeom>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BB487201-FC65-4E08-97AE-352E0623CB6F}"/>
              </a:ext>
            </a:extLst>
          </p:cNvPr>
          <p:cNvSpPr txBox="1"/>
          <p:nvPr/>
        </p:nvSpPr>
        <p:spPr>
          <a:xfrm>
            <a:off x="4356122" y="1291224"/>
            <a:ext cx="1898812" cy="292388"/>
          </a:xfrm>
          <a:prstGeom prst="rect">
            <a:avLst/>
          </a:prstGeom>
          <a:noFill/>
        </p:spPr>
        <p:txBody>
          <a:bodyPr wrap="square" rtlCol="0">
            <a:spAutoFit/>
          </a:bodyPr>
          <a:lstStyle/>
          <a:p>
            <a:r>
              <a:rPr lang="en-US" sz="1300" b="1" dirty="0">
                <a:solidFill>
                  <a:srgbClr val="0316A1"/>
                </a:solidFill>
                <a:latin typeface="Calibri" panose="020F0502020204030204" pitchFamily="34" charset="0"/>
                <a:cs typeface="Calibri" panose="020F0502020204030204" pitchFamily="34" charset="0"/>
              </a:rPr>
              <a:t>Pre-Improvement Data</a:t>
            </a:r>
            <a:endParaRPr lang="en-US" sz="1300" dirty="0">
              <a:solidFill>
                <a:srgbClr val="0316A1"/>
              </a:solidFill>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378C0586-6BB2-4990-9542-DC5FD013551A}"/>
              </a:ext>
            </a:extLst>
          </p:cNvPr>
          <p:cNvSpPr txBox="1"/>
          <p:nvPr/>
        </p:nvSpPr>
        <p:spPr>
          <a:xfrm>
            <a:off x="4403493" y="3372743"/>
            <a:ext cx="1898812" cy="292388"/>
          </a:xfrm>
          <a:prstGeom prst="rect">
            <a:avLst/>
          </a:prstGeom>
          <a:noFill/>
        </p:spPr>
        <p:txBody>
          <a:bodyPr wrap="square" rtlCol="0">
            <a:spAutoFit/>
          </a:bodyPr>
          <a:lstStyle/>
          <a:p>
            <a:r>
              <a:rPr lang="en-US" sz="1300" b="1" dirty="0">
                <a:solidFill>
                  <a:srgbClr val="0316A1"/>
                </a:solidFill>
                <a:latin typeface="Calibri" panose="020F0502020204030204" pitchFamily="34" charset="0"/>
                <a:cs typeface="Calibri" panose="020F0502020204030204" pitchFamily="34" charset="0"/>
              </a:rPr>
              <a:t>Post-Improvement Data</a:t>
            </a:r>
            <a:endParaRPr lang="en-US" sz="1300" dirty="0">
              <a:solidFill>
                <a:srgbClr val="0316A1"/>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1EEB4185-6440-4068-AFBF-6FF927710D58}"/>
              </a:ext>
            </a:extLst>
          </p:cNvPr>
          <p:cNvSpPr txBox="1"/>
          <p:nvPr/>
        </p:nvSpPr>
        <p:spPr>
          <a:xfrm>
            <a:off x="5929151" y="5404596"/>
            <a:ext cx="2920628" cy="1077218"/>
          </a:xfrm>
          <a:prstGeom prst="rect">
            <a:avLst/>
          </a:prstGeom>
          <a:noFill/>
          <a:ln>
            <a:solidFill>
              <a:schemeClr val="accent1"/>
            </a:solidFill>
          </a:ln>
          <a:effectLst>
            <a:outerShdw blurRad="50800" dist="38100" dir="2700000" algn="tl" rotWithShape="0">
              <a:prstClr val="black">
                <a:alpha val="40000"/>
              </a:prstClr>
            </a:outerShdw>
          </a:effectLst>
        </p:spPr>
        <p:txBody>
          <a:bodyPr wrap="square" rtlCol="0">
            <a:spAutoFit/>
          </a:bodyPr>
          <a:lstStyle/>
          <a:p>
            <a:r>
              <a:rPr lang="en-US" sz="1600" b="1" dirty="0">
                <a:solidFill>
                  <a:srgbClr val="0316A1"/>
                </a:solidFill>
                <a:latin typeface="Calibri" panose="020F0502020204030204" pitchFamily="34" charset="0"/>
                <a:cs typeface="Calibri" panose="020F0502020204030204" pitchFamily="34" charset="0"/>
              </a:rPr>
              <a:t>Interpretation</a:t>
            </a:r>
          </a:p>
          <a:p>
            <a:r>
              <a:rPr lang="en-US" sz="1600" dirty="0">
                <a:solidFill>
                  <a:srgbClr val="0316A1"/>
                </a:solidFill>
                <a:latin typeface="Calibri" panose="020F0502020204030204" pitchFamily="34" charset="0"/>
                <a:cs typeface="Calibri" panose="020F0502020204030204" pitchFamily="34" charset="0"/>
              </a:rPr>
              <a:t>There is significant improvement in the process with the SQL improving from </a:t>
            </a:r>
            <a:r>
              <a:rPr lang="en-US" sz="1600" b="1" dirty="0">
                <a:solidFill>
                  <a:srgbClr val="0316A1"/>
                </a:solidFill>
                <a:latin typeface="Calibri" panose="020F0502020204030204" pitchFamily="34" charset="0"/>
                <a:cs typeface="Calibri" panose="020F0502020204030204" pitchFamily="34" charset="0"/>
              </a:rPr>
              <a:t>1.7</a:t>
            </a:r>
            <a:r>
              <a:rPr lang="en-US" sz="1600" dirty="0">
                <a:solidFill>
                  <a:srgbClr val="0316A1"/>
                </a:solidFill>
                <a:latin typeface="Calibri" panose="020F0502020204030204" pitchFamily="34" charset="0"/>
                <a:cs typeface="Calibri" panose="020F0502020204030204" pitchFamily="34" charset="0"/>
              </a:rPr>
              <a:t> to </a:t>
            </a:r>
            <a:r>
              <a:rPr lang="en-US" sz="1600" b="1" dirty="0">
                <a:solidFill>
                  <a:srgbClr val="0316A1"/>
                </a:solidFill>
                <a:latin typeface="Calibri" panose="020F0502020204030204" pitchFamily="34" charset="0"/>
                <a:cs typeface="Calibri" panose="020F0502020204030204" pitchFamily="34" charset="0"/>
              </a:rPr>
              <a:t>2.5</a:t>
            </a:r>
            <a:r>
              <a:rPr lang="en-US" sz="1600" dirty="0">
                <a:solidFill>
                  <a:srgbClr val="0316A1"/>
                </a:solidFill>
                <a:latin typeface="Calibri" panose="020F0502020204030204" pitchFamily="34" charset="0"/>
                <a:cs typeface="Calibri" panose="020F0502020204030204" pitchFamily="34" charset="0"/>
              </a:rPr>
              <a:t>.</a:t>
            </a:r>
            <a:endParaRPr lang="en-US" sz="16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F151E320-884E-43BC-81C1-6633B53D4E0A}"/>
              </a:ext>
            </a:extLst>
          </p:cNvPr>
          <p:cNvPicPr>
            <a:picLocks noChangeAspect="1"/>
          </p:cNvPicPr>
          <p:nvPr/>
        </p:nvPicPr>
        <p:blipFill>
          <a:blip r:embed="rId4"/>
          <a:stretch>
            <a:fillRect/>
          </a:stretch>
        </p:blipFill>
        <p:spPr>
          <a:xfrm>
            <a:off x="4263300" y="5080981"/>
            <a:ext cx="1299643" cy="1476636"/>
          </a:xfrm>
          <a:prstGeom prst="rect">
            <a:avLst/>
          </a:prstGeom>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BC28BA52-136F-431C-914A-3B2E85097DF9}"/>
              </a:ext>
            </a:extLst>
          </p:cNvPr>
          <p:cNvPicPr>
            <a:picLocks noChangeAspect="1"/>
          </p:cNvPicPr>
          <p:nvPr/>
        </p:nvPicPr>
        <p:blipFill>
          <a:blip r:embed="rId5"/>
          <a:stretch>
            <a:fillRect/>
          </a:stretch>
        </p:blipFill>
        <p:spPr>
          <a:xfrm>
            <a:off x="5201392" y="3624538"/>
            <a:ext cx="3847619" cy="164984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70814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C83499-1F45-4BC6-A1CC-6A20EF36EB0C}"/>
              </a:ext>
            </a:extLst>
          </p:cNvPr>
          <p:cNvSpPr>
            <a:spLocks noGrp="1"/>
          </p:cNvSpPr>
          <p:nvPr>
            <p:ph type="title"/>
          </p:nvPr>
        </p:nvSpPr>
        <p:spPr/>
        <p:txBody>
          <a:bodyPr/>
          <a:lstStyle/>
          <a:p>
            <a:r>
              <a:rPr lang="en-US" dirty="0"/>
              <a:t>Improved Process Map</a:t>
            </a:r>
          </a:p>
        </p:txBody>
      </p:sp>
      <p:sp>
        <p:nvSpPr>
          <p:cNvPr id="7" name="TextBox 6">
            <a:extLst>
              <a:ext uri="{FF2B5EF4-FFF2-40B4-BE49-F238E27FC236}">
                <a16:creationId xmlns:a16="http://schemas.microsoft.com/office/drawing/2014/main" id="{5FCEC0C1-8AF3-4837-ACED-D1C664252E70}"/>
              </a:ext>
            </a:extLst>
          </p:cNvPr>
          <p:cNvSpPr txBox="1"/>
          <p:nvPr/>
        </p:nvSpPr>
        <p:spPr>
          <a:xfrm>
            <a:off x="33967" y="762000"/>
            <a:ext cx="5082638" cy="5893921"/>
          </a:xfrm>
          <a:prstGeom prst="rect">
            <a:avLst/>
          </a:prstGeom>
          <a:noFill/>
        </p:spPr>
        <p:txBody>
          <a:bodyPr wrap="square" rtlCol="0">
            <a:spAutoFit/>
          </a:bodyPr>
          <a:lstStyle/>
          <a:p>
            <a:r>
              <a:rPr lang="en-US" sz="1300" b="1" dirty="0">
                <a:latin typeface="Calibri" panose="020F0502020204030204" pitchFamily="34" charset="0"/>
                <a:cs typeface="Calibri" panose="020F0502020204030204" pitchFamily="34" charset="0"/>
              </a:rPr>
              <a:t>Process Map Modifications</a:t>
            </a:r>
            <a:endParaRPr lang="en-US" sz="1300" dirty="0">
              <a:latin typeface="Calibri" panose="020F0502020204030204" pitchFamily="34" charset="0"/>
              <a:cs typeface="Calibri" panose="020F0502020204030204" pitchFamily="34" charset="0"/>
            </a:endParaRPr>
          </a:p>
          <a:p>
            <a:r>
              <a:rPr lang="en-US" sz="1300" dirty="0">
                <a:latin typeface="Calibri" panose="020F0502020204030204" pitchFamily="34" charset="0"/>
                <a:cs typeface="Calibri" panose="020F0502020204030204" pitchFamily="34" charset="0"/>
              </a:rPr>
              <a:t>As I looked at the original process, I found a few things that could be done right away. Some involved enlisting the help of others and some involved just changing my routine.</a:t>
            </a:r>
          </a:p>
          <a:p>
            <a:endParaRPr lang="en-US" sz="1300" dirty="0">
              <a:latin typeface="Calibri" panose="020F0502020204030204" pitchFamily="34" charset="0"/>
              <a:cs typeface="Calibri" panose="020F0502020204030204" pitchFamily="34" charset="0"/>
            </a:endParaRPr>
          </a:p>
          <a:p>
            <a:r>
              <a:rPr lang="en-US" sz="1300" dirty="0">
                <a:latin typeface="Calibri" panose="020F0502020204030204" pitchFamily="34" charset="0"/>
                <a:cs typeface="Calibri" panose="020F0502020204030204" pitchFamily="34" charset="0"/>
              </a:rPr>
              <a:t>As per my original Pareto Chart (slide #6), there were some activities that were contributing most significantly to my total preparation time including: Tacking Up, Bringing my Tack Downstairs, Currying / Shed Blade, Brushing Mane and Tail, Applying Hoof Oil. However, some of these are difficult to change specifically and are uncontrollable. For example, if the horse rolled in the mud, currying takes longer as that is the step to remove dirt. I cannot control that behavior. The same goes for his mane and tail being extra dirty and requiring more time to brush. In viewing my chart, I did see some things that might help dramatically and were easy to change. </a:t>
            </a:r>
          </a:p>
          <a:p>
            <a:pPr marL="342900" indent="-342900">
              <a:buFont typeface="+mj-lt"/>
              <a:buAutoNum type="arabicPeriod"/>
            </a:pPr>
            <a:r>
              <a:rPr lang="en-US" sz="1300" dirty="0">
                <a:latin typeface="Calibri" panose="020F0502020204030204" pitchFamily="34" charset="0"/>
                <a:cs typeface="Calibri" panose="020F0502020204030204" pitchFamily="34" charset="0"/>
              </a:rPr>
              <a:t>For example, putting hoof oil on and then riding the ring is actually nonsensical. I have done it for years, but it makes more sense to move this routine to </a:t>
            </a:r>
            <a:r>
              <a:rPr lang="en-US" sz="1300" b="1" dirty="0">
                <a:latin typeface="Calibri" panose="020F0502020204030204" pitchFamily="34" charset="0"/>
                <a:cs typeface="Calibri" panose="020F0502020204030204" pitchFamily="34" charset="0"/>
              </a:rPr>
              <a:t>after</a:t>
            </a:r>
            <a:r>
              <a:rPr lang="en-US" sz="1300" dirty="0">
                <a:latin typeface="Calibri" panose="020F0502020204030204" pitchFamily="34" charset="0"/>
                <a:cs typeface="Calibri" panose="020F0502020204030204" pitchFamily="34" charset="0"/>
              </a:rPr>
              <a:t> I have ridden as it is not necessary to do this before for the same benefits. So, I removed this from my preparation process.</a:t>
            </a:r>
          </a:p>
          <a:p>
            <a:pPr marL="342900" indent="-342900">
              <a:buFont typeface="+mj-lt"/>
              <a:buAutoNum type="arabicPeriod"/>
            </a:pPr>
            <a:r>
              <a:rPr lang="en-US" sz="1300" dirty="0">
                <a:latin typeface="Calibri" panose="020F0502020204030204" pitchFamily="34" charset="0"/>
                <a:cs typeface="Calibri" panose="020F0502020204030204" pitchFamily="34" charset="0"/>
              </a:rPr>
              <a:t>I also found that I had to take 2 trips upstairs to bring down all my items (tack): saddle, saddle pad, quarter pad, girth, brushes, helmet, bridle, etc. So, I moved my helmet and brushes to my car, so that I could just take one trip upstairs for the remaining items.</a:t>
            </a:r>
          </a:p>
          <a:p>
            <a:pPr marL="342900" indent="-342900">
              <a:buFont typeface="+mj-lt"/>
              <a:buAutoNum type="arabicPeriod"/>
            </a:pPr>
            <a:r>
              <a:rPr lang="en-US" sz="1300" dirty="0">
                <a:latin typeface="Calibri" panose="020F0502020204030204" pitchFamily="34" charset="0"/>
                <a:cs typeface="Calibri" panose="020F0502020204030204" pitchFamily="34" charset="0"/>
              </a:rPr>
              <a:t>Although not taking substantial time, I also found that I could ask the feeders to bring my horse inside I did not denote this in my process, because the feeders just brought him in first everyday for me. This saved some time, but added some to putting the horse on the cross ties.</a:t>
            </a:r>
            <a:endParaRPr lang="en-US" sz="1300" dirty="0">
              <a:solidFill>
                <a:srgbClr val="FF0000"/>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5D86C3DC-D3E6-4FF1-8197-6D0151FD85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088" y="832324"/>
            <a:ext cx="3796783" cy="4514950"/>
          </a:xfrm>
          <a:prstGeom prst="rect">
            <a:avLst/>
          </a:prstGeo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1194066C-3A22-4036-B5F5-4281D8148B6F}"/>
              </a:ext>
            </a:extLst>
          </p:cNvPr>
          <p:cNvSpPr txBox="1"/>
          <p:nvPr/>
        </p:nvSpPr>
        <p:spPr>
          <a:xfrm>
            <a:off x="5264089" y="5683149"/>
            <a:ext cx="3796783" cy="692497"/>
          </a:xfrm>
          <a:prstGeom prst="rect">
            <a:avLst/>
          </a:prstGeom>
          <a:noFill/>
        </p:spPr>
        <p:txBody>
          <a:bodyPr wrap="square" rtlCol="0">
            <a:spAutoFit/>
          </a:bodyPr>
          <a:lstStyle/>
          <a:p>
            <a:r>
              <a:rPr lang="en-US" sz="1300" b="1" dirty="0">
                <a:solidFill>
                  <a:srgbClr val="1529BB"/>
                </a:solidFill>
                <a:latin typeface="Calibri" panose="020F0502020204030204" pitchFamily="34" charset="0"/>
                <a:cs typeface="Calibri" panose="020F0502020204030204" pitchFamily="34" charset="0"/>
              </a:rPr>
              <a:t>As shown on slide #7, this new process had an improved Sigma Quality Level of 2.5 (significantly better than the 1.6 of the pre-improved process).</a:t>
            </a:r>
            <a:endParaRPr lang="en-US" sz="1300" dirty="0">
              <a:solidFill>
                <a:srgbClr val="1529BB"/>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48043676-C445-453E-B8CB-98EF642B801F}"/>
              </a:ext>
            </a:extLst>
          </p:cNvPr>
          <p:cNvPicPr>
            <a:picLocks noChangeAspect="1"/>
          </p:cNvPicPr>
          <p:nvPr/>
        </p:nvPicPr>
        <p:blipFill>
          <a:blip r:embed="rId4"/>
          <a:stretch>
            <a:fillRect/>
          </a:stretch>
        </p:blipFill>
        <p:spPr>
          <a:xfrm>
            <a:off x="5165766" y="3779284"/>
            <a:ext cx="2868728" cy="175098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91793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C83499-1F45-4BC6-A1CC-6A20EF36EB0C}"/>
              </a:ext>
            </a:extLst>
          </p:cNvPr>
          <p:cNvSpPr>
            <a:spLocks noGrp="1"/>
          </p:cNvSpPr>
          <p:nvPr>
            <p:ph type="title"/>
          </p:nvPr>
        </p:nvSpPr>
        <p:spPr/>
        <p:txBody>
          <a:bodyPr/>
          <a:lstStyle/>
          <a:p>
            <a:r>
              <a:rPr lang="en-US"/>
              <a:t>Hypothesis Testing</a:t>
            </a:r>
            <a:endParaRPr lang="en-US" dirty="0"/>
          </a:p>
        </p:txBody>
      </p:sp>
      <p:sp>
        <p:nvSpPr>
          <p:cNvPr id="5" name="TextBox 4">
            <a:extLst>
              <a:ext uri="{FF2B5EF4-FFF2-40B4-BE49-F238E27FC236}">
                <a16:creationId xmlns:a16="http://schemas.microsoft.com/office/drawing/2014/main" id="{0D4B8BEB-043B-4AC0-AD7F-1103FDB5348A}"/>
              </a:ext>
            </a:extLst>
          </p:cNvPr>
          <p:cNvSpPr txBox="1"/>
          <p:nvPr/>
        </p:nvSpPr>
        <p:spPr>
          <a:xfrm>
            <a:off x="83127" y="754352"/>
            <a:ext cx="4374572" cy="2092881"/>
          </a:xfrm>
          <a:prstGeom prst="rect">
            <a:avLst/>
          </a:prstGeom>
          <a:noFill/>
        </p:spPr>
        <p:txBody>
          <a:bodyPr wrap="square" rtlCol="0">
            <a:spAutoFit/>
          </a:bodyPr>
          <a:lstStyle/>
          <a:p>
            <a:r>
              <a:rPr lang="en-US" sz="1300" b="1" dirty="0">
                <a:latin typeface="Calibri" panose="020F0502020204030204" pitchFamily="34" charset="0"/>
                <a:cs typeface="Calibri" panose="020F0502020204030204" pitchFamily="34" charset="0"/>
              </a:rPr>
              <a:t>Hypotheses to be tested</a:t>
            </a:r>
            <a:endParaRPr lang="en-US" sz="1300" dirty="0">
              <a:latin typeface="Calibri" panose="020F0502020204030204" pitchFamily="34" charset="0"/>
              <a:cs typeface="Calibri" panose="020F0502020204030204" pitchFamily="34" charset="0"/>
            </a:endParaRPr>
          </a:p>
          <a:p>
            <a:r>
              <a:rPr lang="en-US" sz="1300" dirty="0">
                <a:latin typeface="Calibri" panose="020F0502020204030204" pitchFamily="34" charset="0"/>
                <a:cs typeface="Calibri" panose="020F0502020204030204" pitchFamily="34" charset="0"/>
              </a:rPr>
              <a:t>Testing to see if there really is a difference between the two populations (before improvement and after improvement). We want to confirm that my preparation time was reduced in the second population. </a:t>
            </a:r>
          </a:p>
          <a:p>
            <a:endParaRPr lang="en-US" sz="1300" dirty="0">
              <a:latin typeface="Calibri" panose="020F0502020204030204" pitchFamily="34" charset="0"/>
              <a:cs typeface="Calibri" panose="020F0502020204030204" pitchFamily="34" charset="0"/>
            </a:endParaRPr>
          </a:p>
          <a:p>
            <a:r>
              <a:rPr lang="en-US" sz="1300" b="1" i="1" dirty="0">
                <a:latin typeface="Calibri" panose="020F0502020204030204" pitchFamily="34" charset="0"/>
                <a:cs typeface="Calibri" panose="020F0502020204030204" pitchFamily="34" charset="0"/>
              </a:rPr>
              <a:t>Definitions</a:t>
            </a:r>
          </a:p>
          <a:p>
            <a:r>
              <a:rPr lang="en-US" sz="1300" dirty="0">
                <a:latin typeface="Calibri" panose="020F0502020204030204" pitchFamily="34" charset="0"/>
                <a:cs typeface="Calibri" panose="020F0502020204030204" pitchFamily="34" charset="0"/>
              </a:rPr>
              <a:t>µ</a:t>
            </a:r>
            <a:r>
              <a:rPr lang="en-US" sz="1300" baseline="-25000" dirty="0">
                <a:latin typeface="Calibri" panose="020F0502020204030204" pitchFamily="34" charset="0"/>
                <a:cs typeface="Calibri" panose="020F0502020204030204" pitchFamily="34" charset="0"/>
              </a:rPr>
              <a:t>1</a:t>
            </a:r>
            <a:r>
              <a:rPr lang="en-US" sz="1300" dirty="0">
                <a:latin typeface="Calibri" panose="020F0502020204030204" pitchFamily="34" charset="0"/>
                <a:cs typeface="Calibri" panose="020F0502020204030204" pitchFamily="34" charset="0"/>
              </a:rPr>
              <a:t> = Mean of Pre-Improvement Data</a:t>
            </a:r>
          </a:p>
          <a:p>
            <a:r>
              <a:rPr lang="en-US" sz="1300" dirty="0">
                <a:latin typeface="Calibri" panose="020F0502020204030204" pitchFamily="34" charset="0"/>
                <a:cs typeface="Calibri" panose="020F0502020204030204" pitchFamily="34" charset="0"/>
              </a:rPr>
              <a:t>µ</a:t>
            </a:r>
            <a:r>
              <a:rPr lang="en-US" sz="1300" baseline="-25000" dirty="0">
                <a:latin typeface="Calibri" panose="020F0502020204030204" pitchFamily="34" charset="0"/>
                <a:cs typeface="Calibri" panose="020F0502020204030204" pitchFamily="34" charset="0"/>
              </a:rPr>
              <a:t>2</a:t>
            </a:r>
            <a:r>
              <a:rPr lang="en-US" sz="1300" dirty="0">
                <a:latin typeface="Calibri" panose="020F0502020204030204" pitchFamily="34" charset="0"/>
                <a:cs typeface="Calibri" panose="020F0502020204030204" pitchFamily="34" charset="0"/>
              </a:rPr>
              <a:t> = Mean of Post-Improvement Data</a:t>
            </a:r>
          </a:p>
          <a:p>
            <a:r>
              <a:rPr lang="el-GR" sz="1300" dirty="0">
                <a:latin typeface="Calibri" panose="020F0502020204030204" pitchFamily="34" charset="0"/>
                <a:cs typeface="Calibri" panose="020F0502020204030204" pitchFamily="34" charset="0"/>
              </a:rPr>
              <a:t>α</a:t>
            </a:r>
            <a:r>
              <a:rPr lang="en-US" sz="1300" dirty="0">
                <a:latin typeface="Calibri" panose="020F0502020204030204" pitchFamily="34" charset="0"/>
                <a:cs typeface="Calibri" panose="020F0502020204030204" pitchFamily="34" charset="0"/>
              </a:rPr>
              <a:t> = 0.05, </a:t>
            </a:r>
            <a:r>
              <a:rPr lang="en-US" sz="1300" i="1" dirty="0">
                <a:latin typeface="Calibri" panose="020F0502020204030204" pitchFamily="34" charset="0"/>
                <a:cs typeface="Calibri" panose="020F0502020204030204" pitchFamily="34" charset="0"/>
              </a:rPr>
              <a:t>n </a:t>
            </a:r>
            <a:r>
              <a:rPr lang="en-US" sz="1300" dirty="0">
                <a:latin typeface="Calibri" panose="020F0502020204030204" pitchFamily="34" charset="0"/>
                <a:cs typeface="Calibri" panose="020F0502020204030204" pitchFamily="34" charset="0"/>
              </a:rPr>
              <a:t>≥ 30 (because </a:t>
            </a:r>
            <a:r>
              <a:rPr lang="en-US" sz="1300" i="1" dirty="0">
                <a:latin typeface="Calibri" panose="020F0502020204030204" pitchFamily="34" charset="0"/>
                <a:cs typeface="Calibri" panose="020F0502020204030204" pitchFamily="34" charset="0"/>
              </a:rPr>
              <a:t>n =</a:t>
            </a:r>
            <a:r>
              <a:rPr lang="en-US" sz="1300" dirty="0">
                <a:latin typeface="Calibri" panose="020F0502020204030204" pitchFamily="34" charset="0"/>
                <a:cs typeface="Calibri" panose="020F0502020204030204" pitchFamily="34" charset="0"/>
              </a:rPr>
              <a:t> </a:t>
            </a:r>
            <a:r>
              <a:rPr lang="en-US" sz="1300" i="1" dirty="0">
                <a:latin typeface="Calibri" panose="020F0502020204030204" pitchFamily="34" charset="0"/>
                <a:cs typeface="Calibri" panose="020F0502020204030204" pitchFamily="34" charset="0"/>
              </a:rPr>
              <a:t>n</a:t>
            </a:r>
            <a:r>
              <a:rPr lang="en-US" sz="1300" i="1" baseline="-25000" dirty="0">
                <a:latin typeface="Calibri" panose="020F0502020204030204" pitchFamily="34" charset="0"/>
                <a:cs typeface="Calibri" panose="020F0502020204030204" pitchFamily="34" charset="0"/>
              </a:rPr>
              <a:t>1 </a:t>
            </a:r>
            <a:r>
              <a:rPr lang="en-US" sz="1300" dirty="0">
                <a:latin typeface="Calibri" panose="020F0502020204030204" pitchFamily="34" charset="0"/>
                <a:cs typeface="Calibri" panose="020F0502020204030204" pitchFamily="34" charset="0"/>
              </a:rPr>
              <a:t>+ </a:t>
            </a:r>
            <a:r>
              <a:rPr lang="en-US" sz="1300" i="1" dirty="0">
                <a:latin typeface="Calibri" panose="020F0502020204030204" pitchFamily="34" charset="0"/>
                <a:cs typeface="Calibri" panose="020F0502020204030204" pitchFamily="34" charset="0"/>
              </a:rPr>
              <a:t>n</a:t>
            </a:r>
            <a:r>
              <a:rPr lang="en-US" sz="1300" i="1" baseline="-25000" dirty="0">
                <a:latin typeface="Calibri" panose="020F0502020204030204" pitchFamily="34" charset="0"/>
                <a:cs typeface="Calibri" panose="020F0502020204030204" pitchFamily="34" charset="0"/>
              </a:rPr>
              <a:t>2</a:t>
            </a:r>
            <a:r>
              <a:rPr lang="en-US" sz="1300" i="1" dirty="0">
                <a:latin typeface="Calibri" panose="020F0502020204030204" pitchFamily="34" charset="0"/>
                <a:cs typeface="Calibri" panose="020F0502020204030204" pitchFamily="34" charset="0"/>
              </a:rPr>
              <a:t> </a:t>
            </a:r>
            <a:r>
              <a:rPr lang="en-US" sz="1300" dirty="0">
                <a:latin typeface="Calibri" panose="020F0502020204030204" pitchFamily="34" charset="0"/>
                <a:cs typeface="Calibri" panose="020F0502020204030204" pitchFamily="34" charset="0"/>
              </a:rPr>
              <a:t>= 17 + 13 = 30)</a:t>
            </a:r>
          </a:p>
        </p:txBody>
      </p:sp>
      <p:sp>
        <p:nvSpPr>
          <p:cNvPr id="6" name="TextBox 5">
            <a:extLst>
              <a:ext uri="{FF2B5EF4-FFF2-40B4-BE49-F238E27FC236}">
                <a16:creationId xmlns:a16="http://schemas.microsoft.com/office/drawing/2014/main" id="{99A9956D-D022-481D-90C1-EAC43D8E8A6F}"/>
              </a:ext>
            </a:extLst>
          </p:cNvPr>
          <p:cNvSpPr txBox="1"/>
          <p:nvPr/>
        </p:nvSpPr>
        <p:spPr>
          <a:xfrm>
            <a:off x="83127" y="2819851"/>
            <a:ext cx="4304722" cy="1692771"/>
          </a:xfrm>
          <a:prstGeom prst="rect">
            <a:avLst/>
          </a:prstGeom>
          <a:noFill/>
        </p:spPr>
        <p:txBody>
          <a:bodyPr wrap="square" rtlCol="0">
            <a:spAutoFit/>
          </a:bodyPr>
          <a:lstStyle/>
          <a:p>
            <a:r>
              <a:rPr lang="en-US" sz="1300" b="1" dirty="0">
                <a:latin typeface="Calibri" panose="020F0502020204030204" pitchFamily="34" charset="0"/>
                <a:cs typeface="Calibri" panose="020F0502020204030204" pitchFamily="34" charset="0"/>
              </a:rPr>
              <a:t>Hypothesis</a:t>
            </a:r>
            <a:endParaRPr lang="en-US" sz="1300" dirty="0">
              <a:latin typeface="Calibri" panose="020F0502020204030204" pitchFamily="34" charset="0"/>
              <a:cs typeface="Calibri" panose="020F0502020204030204" pitchFamily="34" charset="0"/>
            </a:endParaRPr>
          </a:p>
          <a:p>
            <a:r>
              <a:rPr lang="en-US" sz="1300" dirty="0">
                <a:latin typeface="Calibri" panose="020F0502020204030204" pitchFamily="34" charset="0"/>
                <a:cs typeface="Calibri" panose="020F0502020204030204" pitchFamily="34" charset="0"/>
              </a:rPr>
              <a:t>H</a:t>
            </a:r>
            <a:r>
              <a:rPr lang="en-US" sz="1300" baseline="-25000" dirty="0">
                <a:latin typeface="Calibri" panose="020F0502020204030204" pitchFamily="34" charset="0"/>
                <a:cs typeface="Calibri" panose="020F0502020204030204" pitchFamily="34" charset="0"/>
              </a:rPr>
              <a:t>0</a:t>
            </a:r>
            <a:r>
              <a:rPr lang="en-US" sz="1300" dirty="0">
                <a:latin typeface="Calibri" panose="020F0502020204030204" pitchFamily="34" charset="0"/>
                <a:cs typeface="Calibri" panose="020F0502020204030204" pitchFamily="34" charset="0"/>
              </a:rPr>
              <a:t>: µ</a:t>
            </a:r>
            <a:r>
              <a:rPr lang="en-US" sz="1300" baseline="-25000" dirty="0">
                <a:latin typeface="Calibri" panose="020F0502020204030204" pitchFamily="34" charset="0"/>
                <a:cs typeface="Calibri" panose="020F0502020204030204" pitchFamily="34" charset="0"/>
              </a:rPr>
              <a:t>1 </a:t>
            </a:r>
            <a:r>
              <a:rPr lang="en-US" sz="1300" dirty="0">
                <a:latin typeface="Calibri" panose="020F0502020204030204" pitchFamily="34" charset="0"/>
                <a:cs typeface="Calibri" panose="020F0502020204030204" pitchFamily="34" charset="0"/>
              </a:rPr>
              <a:t>≤ µ</a:t>
            </a:r>
            <a:r>
              <a:rPr lang="en-US" sz="1300" baseline="-25000" dirty="0">
                <a:latin typeface="Calibri" panose="020F0502020204030204" pitchFamily="34" charset="0"/>
                <a:cs typeface="Calibri" panose="020F0502020204030204" pitchFamily="34" charset="0"/>
              </a:rPr>
              <a:t>2 </a:t>
            </a:r>
            <a:r>
              <a:rPr lang="en-US" sz="1300" dirty="0">
                <a:latin typeface="Calibri" panose="020F0502020204030204" pitchFamily="34" charset="0"/>
                <a:cs typeface="Calibri" panose="020F0502020204030204" pitchFamily="34" charset="0"/>
              </a:rPr>
              <a:t> (post-improvement mean is less than or equal to pre-improvement mean – so no improvement shown)</a:t>
            </a:r>
          </a:p>
          <a:p>
            <a:r>
              <a:rPr lang="en-US" sz="1300" dirty="0">
                <a:latin typeface="Calibri" panose="020F0502020204030204" pitchFamily="34" charset="0"/>
                <a:cs typeface="Calibri" panose="020F0502020204030204" pitchFamily="34" charset="0"/>
              </a:rPr>
              <a:t>H</a:t>
            </a:r>
            <a:r>
              <a:rPr lang="en-US" sz="1300" baseline="-25000" dirty="0">
                <a:latin typeface="Calibri" panose="020F0502020204030204" pitchFamily="34" charset="0"/>
                <a:cs typeface="Calibri" panose="020F0502020204030204" pitchFamily="34" charset="0"/>
              </a:rPr>
              <a:t>a</a:t>
            </a:r>
            <a:r>
              <a:rPr lang="en-US" sz="1300" dirty="0">
                <a:latin typeface="Calibri" panose="020F0502020204030204" pitchFamily="34" charset="0"/>
                <a:cs typeface="Calibri" panose="020F0502020204030204" pitchFamily="34" charset="0"/>
              </a:rPr>
              <a:t>:</a:t>
            </a:r>
            <a:r>
              <a:rPr lang="en-US" sz="1300" baseline="-25000" dirty="0">
                <a:latin typeface="Calibri" panose="020F0502020204030204" pitchFamily="34" charset="0"/>
                <a:cs typeface="Calibri" panose="020F0502020204030204" pitchFamily="34" charset="0"/>
              </a:rPr>
              <a:t> </a:t>
            </a:r>
            <a:r>
              <a:rPr lang="en-US" sz="1300" dirty="0">
                <a:latin typeface="Calibri" panose="020F0502020204030204" pitchFamily="34" charset="0"/>
                <a:cs typeface="Calibri" panose="020F0502020204030204" pitchFamily="34" charset="0"/>
              </a:rPr>
              <a:t>µ</a:t>
            </a:r>
            <a:r>
              <a:rPr lang="en-US" sz="1300" baseline="-25000" dirty="0">
                <a:latin typeface="Calibri" panose="020F0502020204030204" pitchFamily="34" charset="0"/>
                <a:cs typeface="Calibri" panose="020F0502020204030204" pitchFamily="34" charset="0"/>
              </a:rPr>
              <a:t>1 </a:t>
            </a:r>
            <a:r>
              <a:rPr lang="en-US" sz="1300" dirty="0">
                <a:latin typeface="Calibri" panose="020F0502020204030204" pitchFamily="34" charset="0"/>
                <a:cs typeface="Calibri" panose="020F0502020204030204" pitchFamily="34" charset="0"/>
              </a:rPr>
              <a:t>&gt; µ</a:t>
            </a:r>
            <a:r>
              <a:rPr lang="en-US" sz="1300" baseline="-25000" dirty="0">
                <a:latin typeface="Calibri" panose="020F0502020204030204" pitchFamily="34" charset="0"/>
                <a:cs typeface="Calibri" panose="020F0502020204030204" pitchFamily="34" charset="0"/>
              </a:rPr>
              <a:t>2 </a:t>
            </a:r>
            <a:r>
              <a:rPr lang="en-US" sz="1300" dirty="0">
                <a:latin typeface="Calibri" panose="020F0502020204030204" pitchFamily="34" charset="0"/>
                <a:cs typeface="Calibri" panose="020F0502020204030204" pitchFamily="34" charset="0"/>
              </a:rPr>
              <a:t> (post-improvement mean is greater than pre-improvement mean – so there was improvement)</a:t>
            </a:r>
          </a:p>
          <a:p>
            <a:endParaRPr lang="en-US" sz="1300" dirty="0">
              <a:latin typeface="Calibri" panose="020F0502020204030204" pitchFamily="34" charset="0"/>
              <a:cs typeface="Calibri" panose="020F0502020204030204" pitchFamily="34" charset="0"/>
            </a:endParaRPr>
          </a:p>
          <a:p>
            <a:r>
              <a:rPr lang="en-US" sz="1300" dirty="0">
                <a:latin typeface="Calibri" panose="020F0502020204030204" pitchFamily="34" charset="0"/>
                <a:cs typeface="Calibri" panose="020F0502020204030204" pitchFamily="34" charset="0"/>
              </a:rPr>
              <a:t>We want to reject H</a:t>
            </a:r>
            <a:r>
              <a:rPr lang="en-US" sz="1300" baseline="-25000" dirty="0">
                <a:latin typeface="Calibri" panose="020F0502020204030204" pitchFamily="34" charset="0"/>
                <a:cs typeface="Calibri" panose="020F0502020204030204" pitchFamily="34" charset="0"/>
              </a:rPr>
              <a:t>0</a:t>
            </a:r>
            <a:r>
              <a:rPr lang="en-US" sz="1300" dirty="0">
                <a:latin typeface="Calibri" panose="020F0502020204030204" pitchFamily="34" charset="0"/>
                <a:cs typeface="Calibri" panose="020F0502020204030204" pitchFamily="34" charset="0"/>
              </a:rPr>
              <a:t> as we would like to see that improvement was realized with the changes implemented.</a:t>
            </a:r>
          </a:p>
        </p:txBody>
      </p:sp>
      <p:sp>
        <p:nvSpPr>
          <p:cNvPr id="7" name="TextBox 6">
            <a:extLst>
              <a:ext uri="{FF2B5EF4-FFF2-40B4-BE49-F238E27FC236}">
                <a16:creationId xmlns:a16="http://schemas.microsoft.com/office/drawing/2014/main" id="{3155F614-9B0C-404C-94CE-BE5F5800A1C7}"/>
              </a:ext>
            </a:extLst>
          </p:cNvPr>
          <p:cNvSpPr txBox="1"/>
          <p:nvPr/>
        </p:nvSpPr>
        <p:spPr>
          <a:xfrm>
            <a:off x="4572000" y="771076"/>
            <a:ext cx="4488873" cy="2092881"/>
          </a:xfrm>
          <a:prstGeom prst="rect">
            <a:avLst/>
          </a:prstGeom>
          <a:noFill/>
        </p:spPr>
        <p:txBody>
          <a:bodyPr wrap="square" rtlCol="0">
            <a:spAutoFit/>
          </a:bodyPr>
          <a:lstStyle/>
          <a:p>
            <a:r>
              <a:rPr lang="en-US" sz="1300" b="1" dirty="0">
                <a:latin typeface="Calibri" panose="020F0502020204030204" pitchFamily="34" charset="0"/>
                <a:cs typeface="Calibri" panose="020F0502020204030204" pitchFamily="34" charset="0"/>
              </a:rPr>
              <a:t>Which Test?</a:t>
            </a:r>
            <a:endParaRPr lang="en-US" sz="1300" dirty="0">
              <a:latin typeface="Calibri" panose="020F0502020204030204" pitchFamily="34" charset="0"/>
              <a:cs typeface="Calibri" panose="020F0502020204030204" pitchFamily="34" charset="0"/>
            </a:endParaRPr>
          </a:p>
          <a:p>
            <a:r>
              <a:rPr lang="en-US" sz="1300" dirty="0">
                <a:latin typeface="Calibri" panose="020F0502020204030204" pitchFamily="34" charset="0"/>
                <a:cs typeface="Calibri" panose="020F0502020204030204" pitchFamily="34" charset="0"/>
              </a:rPr>
              <a:t>To determine which test and formulas to use, we have to look at our data:</a:t>
            </a:r>
          </a:p>
          <a:p>
            <a:pPr marL="285750" indent="-285750">
              <a:buFont typeface="Arial" panose="020B0604020202020204" pitchFamily="34" charset="0"/>
              <a:buChar char="•"/>
            </a:pPr>
            <a:r>
              <a:rPr lang="en-US" sz="1300" dirty="0">
                <a:latin typeface="Calibri" panose="020F0502020204030204" pitchFamily="34" charset="0"/>
                <a:cs typeface="Calibri" panose="020F0502020204030204" pitchFamily="34" charset="0"/>
              </a:rPr>
              <a:t>Our data is time, so continuous.</a:t>
            </a:r>
          </a:p>
          <a:p>
            <a:pPr marL="285750" indent="-285750">
              <a:buFont typeface="Arial" panose="020B0604020202020204" pitchFamily="34" charset="0"/>
              <a:buChar char="•"/>
            </a:pPr>
            <a:r>
              <a:rPr lang="en-US" sz="1300" dirty="0">
                <a:latin typeface="Calibri" panose="020F0502020204030204" pitchFamily="34" charset="0"/>
                <a:cs typeface="Calibri" panose="020F0502020204030204" pitchFamily="34" charset="0"/>
              </a:rPr>
              <a:t>We have two samples (pre and post improvement) testing the hypothesis shown to the left, so we have a one-tail, upper/right tail test.</a:t>
            </a:r>
          </a:p>
          <a:p>
            <a:pPr marL="285750" indent="-285750">
              <a:buFont typeface="Arial" panose="020B0604020202020204" pitchFamily="34" charset="0"/>
              <a:buChar char="•"/>
            </a:pPr>
            <a:r>
              <a:rPr lang="en-US" sz="1300" dirty="0">
                <a:latin typeface="Calibri" panose="020F0502020204030204" pitchFamily="34" charset="0"/>
                <a:cs typeface="Calibri" panose="020F0502020204030204" pitchFamily="34" charset="0"/>
              </a:rPr>
              <a:t>Our </a:t>
            </a:r>
            <a:r>
              <a:rPr lang="en-US" sz="1300" i="1" dirty="0">
                <a:latin typeface="Calibri" panose="020F0502020204030204" pitchFamily="34" charset="0"/>
                <a:cs typeface="Calibri" panose="020F0502020204030204" pitchFamily="34" charset="0"/>
              </a:rPr>
              <a:t>n =</a:t>
            </a:r>
            <a:r>
              <a:rPr lang="en-US" sz="1300" dirty="0">
                <a:latin typeface="Calibri" panose="020F0502020204030204" pitchFamily="34" charset="0"/>
                <a:cs typeface="Calibri" panose="020F0502020204030204" pitchFamily="34" charset="0"/>
              </a:rPr>
              <a:t> </a:t>
            </a:r>
            <a:r>
              <a:rPr lang="en-US" sz="1300" i="1" dirty="0">
                <a:latin typeface="Calibri" panose="020F0502020204030204" pitchFamily="34" charset="0"/>
                <a:cs typeface="Calibri" panose="020F0502020204030204" pitchFamily="34" charset="0"/>
              </a:rPr>
              <a:t>n</a:t>
            </a:r>
            <a:r>
              <a:rPr lang="en-US" sz="1300" i="1" baseline="-25000" dirty="0">
                <a:latin typeface="Calibri" panose="020F0502020204030204" pitchFamily="34" charset="0"/>
                <a:cs typeface="Calibri" panose="020F0502020204030204" pitchFamily="34" charset="0"/>
              </a:rPr>
              <a:t>1 </a:t>
            </a:r>
            <a:r>
              <a:rPr lang="en-US" sz="1300" dirty="0">
                <a:latin typeface="Calibri" panose="020F0502020204030204" pitchFamily="34" charset="0"/>
                <a:cs typeface="Calibri" panose="020F0502020204030204" pitchFamily="34" charset="0"/>
              </a:rPr>
              <a:t>+ </a:t>
            </a:r>
            <a:r>
              <a:rPr lang="en-US" sz="1300" i="1" dirty="0">
                <a:latin typeface="Calibri" panose="020F0502020204030204" pitchFamily="34" charset="0"/>
                <a:cs typeface="Calibri" panose="020F0502020204030204" pitchFamily="34" charset="0"/>
              </a:rPr>
              <a:t>n</a:t>
            </a:r>
            <a:r>
              <a:rPr lang="en-US" sz="1300" i="1" baseline="-25000" dirty="0">
                <a:latin typeface="Calibri" panose="020F0502020204030204" pitchFamily="34" charset="0"/>
                <a:cs typeface="Calibri" panose="020F0502020204030204" pitchFamily="34" charset="0"/>
              </a:rPr>
              <a:t>2</a:t>
            </a:r>
            <a:r>
              <a:rPr lang="en-US" sz="1300" i="1" dirty="0">
                <a:latin typeface="Calibri" panose="020F0502020204030204" pitchFamily="34" charset="0"/>
                <a:cs typeface="Calibri" panose="020F0502020204030204" pitchFamily="34" charset="0"/>
              </a:rPr>
              <a:t> </a:t>
            </a:r>
            <a:r>
              <a:rPr lang="en-US" sz="1300" dirty="0">
                <a:latin typeface="Calibri" panose="020F0502020204030204" pitchFamily="34" charset="0"/>
                <a:cs typeface="Calibri" panose="020F0502020204030204" pitchFamily="34" charset="0"/>
              </a:rPr>
              <a:t>= 17 + 13 = 30</a:t>
            </a:r>
            <a:r>
              <a:rPr lang="en-US" sz="1300" i="1" dirty="0">
                <a:latin typeface="Calibri" panose="020F0502020204030204" pitchFamily="34" charset="0"/>
                <a:cs typeface="Calibri" panose="020F0502020204030204" pitchFamily="34" charset="0"/>
              </a:rPr>
              <a:t>. </a:t>
            </a:r>
            <a:r>
              <a:rPr lang="en-US" sz="1300" dirty="0">
                <a:latin typeface="Calibri" panose="020F0502020204030204" pitchFamily="34" charset="0"/>
                <a:cs typeface="Calibri" panose="020F0502020204030204" pitchFamily="34" charset="0"/>
              </a:rPr>
              <a:t>So we are on the cusp of the large sample size (n ≥ 30), so this means or our sample size is large. </a:t>
            </a:r>
          </a:p>
        </p:txBody>
      </p:sp>
      <p:pic>
        <p:nvPicPr>
          <p:cNvPr id="8" name="Picture 7">
            <a:extLst>
              <a:ext uri="{FF2B5EF4-FFF2-40B4-BE49-F238E27FC236}">
                <a16:creationId xmlns:a16="http://schemas.microsoft.com/office/drawing/2014/main" id="{9701B61E-F3E1-43A8-B8E9-F77A5BAB422D}"/>
              </a:ext>
            </a:extLst>
          </p:cNvPr>
          <p:cNvPicPr>
            <a:picLocks noChangeAspect="1"/>
          </p:cNvPicPr>
          <p:nvPr/>
        </p:nvPicPr>
        <p:blipFill>
          <a:blip r:embed="rId2"/>
          <a:stretch>
            <a:fillRect/>
          </a:stretch>
        </p:blipFill>
        <p:spPr>
          <a:xfrm>
            <a:off x="5420998" y="2949612"/>
            <a:ext cx="2790875" cy="3214232"/>
          </a:xfrm>
          <a:prstGeom prst="rect">
            <a:avLst/>
          </a:prstGeom>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0B7C13D-BCB2-44BA-8008-A164D74AE76C}"/>
                  </a:ext>
                </a:extLst>
              </p:cNvPr>
              <p:cNvSpPr txBox="1"/>
              <p:nvPr/>
            </p:nvSpPr>
            <p:spPr>
              <a:xfrm>
                <a:off x="83126" y="4512622"/>
                <a:ext cx="6466529" cy="2092561"/>
              </a:xfrm>
              <a:prstGeom prst="rect">
                <a:avLst/>
              </a:prstGeom>
              <a:noFill/>
            </p:spPr>
            <p:txBody>
              <a:bodyPr wrap="square" rtlCol="0">
                <a:spAutoFit/>
              </a:bodyPr>
              <a:lstStyle/>
              <a:p>
                <a:r>
                  <a:rPr lang="en-US" sz="1300" b="1" dirty="0">
                    <a:latin typeface="Calibri" panose="020F0502020204030204" pitchFamily="34" charset="0"/>
                    <a:cs typeface="Calibri" panose="020F0502020204030204" pitchFamily="34" charset="0"/>
                  </a:rPr>
                  <a:t>Data Values for the test</a:t>
                </a:r>
                <a:endParaRPr lang="en-US" sz="1300" dirty="0">
                  <a:latin typeface="Calibri" panose="020F0502020204030204" pitchFamily="34" charset="0"/>
                  <a:cs typeface="Calibri" panose="020F0502020204030204" pitchFamily="34" charset="0"/>
                </a:endParaRPr>
              </a:p>
              <a:p>
                <a:r>
                  <a:rPr lang="en-US" sz="1300" i="1" dirty="0">
                    <a:latin typeface="Calibri" panose="020F0502020204030204" pitchFamily="34" charset="0"/>
                    <a:cs typeface="Calibri" panose="020F0502020204030204" pitchFamily="34" charset="0"/>
                  </a:rPr>
                  <a:t>x̅</a:t>
                </a:r>
                <a:r>
                  <a:rPr lang="en-US" sz="1300" i="1" baseline="-25000" dirty="0">
                    <a:latin typeface="Calibri" panose="020F0502020204030204" pitchFamily="34" charset="0"/>
                    <a:cs typeface="Calibri" panose="020F0502020204030204" pitchFamily="34" charset="0"/>
                  </a:rPr>
                  <a:t>1</a:t>
                </a:r>
                <a:r>
                  <a:rPr lang="en-US" sz="1300" dirty="0">
                    <a:latin typeface="Calibri" panose="020F0502020204030204" pitchFamily="34" charset="0"/>
                    <a:cs typeface="Calibri" panose="020F0502020204030204" pitchFamily="34" charset="0"/>
                  </a:rPr>
                  <a:t> = 52.2059, </a:t>
                </a:r>
                <a:r>
                  <a:rPr lang="en-US" sz="1300" i="1" dirty="0">
                    <a:latin typeface="Calibri" panose="020F0502020204030204" pitchFamily="34" charset="0"/>
                    <a:cs typeface="Calibri" panose="020F0502020204030204" pitchFamily="34" charset="0"/>
                  </a:rPr>
                  <a:t>s</a:t>
                </a:r>
                <a:r>
                  <a:rPr lang="en-US" sz="1300" i="1" baseline="-25000" dirty="0">
                    <a:latin typeface="Calibri" panose="020F0502020204030204" pitchFamily="34" charset="0"/>
                    <a:cs typeface="Calibri" panose="020F0502020204030204" pitchFamily="34" charset="0"/>
                  </a:rPr>
                  <a:t>1</a:t>
                </a:r>
                <a:r>
                  <a:rPr lang="en-US" sz="1300" dirty="0">
                    <a:latin typeface="Calibri" panose="020F0502020204030204" pitchFamily="34" charset="0"/>
                    <a:cs typeface="Calibri" panose="020F0502020204030204" pitchFamily="34" charset="0"/>
                  </a:rPr>
                  <a:t> = 5.6480, </a:t>
                </a:r>
                <a:r>
                  <a:rPr lang="en-US" sz="1300" i="1" dirty="0">
                    <a:latin typeface="Calibri" panose="020F0502020204030204" pitchFamily="34" charset="0"/>
                    <a:cs typeface="Calibri" panose="020F0502020204030204" pitchFamily="34" charset="0"/>
                  </a:rPr>
                  <a:t>n</a:t>
                </a:r>
                <a:r>
                  <a:rPr lang="en-US" sz="1300" i="1" baseline="-25000" dirty="0">
                    <a:latin typeface="Calibri" panose="020F0502020204030204" pitchFamily="34" charset="0"/>
                    <a:cs typeface="Calibri" panose="020F0502020204030204" pitchFamily="34" charset="0"/>
                  </a:rPr>
                  <a:t>1</a:t>
                </a:r>
                <a:r>
                  <a:rPr lang="en-US" sz="1300" dirty="0">
                    <a:latin typeface="Calibri" panose="020F0502020204030204" pitchFamily="34" charset="0"/>
                    <a:cs typeface="Calibri" panose="020F0502020204030204" pitchFamily="34" charset="0"/>
                  </a:rPr>
                  <a:t> = 17</a:t>
                </a:r>
              </a:p>
              <a:p>
                <a:r>
                  <a:rPr lang="en-US" sz="1300" i="1" dirty="0">
                    <a:latin typeface="Calibri" panose="020F0502020204030204" pitchFamily="34" charset="0"/>
                    <a:cs typeface="Calibri" panose="020F0502020204030204" pitchFamily="34" charset="0"/>
                  </a:rPr>
                  <a:t>x̅</a:t>
                </a:r>
                <a:r>
                  <a:rPr lang="en-US" sz="1300" i="1" baseline="-25000" dirty="0">
                    <a:latin typeface="Calibri" panose="020F0502020204030204" pitchFamily="34" charset="0"/>
                    <a:cs typeface="Calibri" panose="020F0502020204030204" pitchFamily="34" charset="0"/>
                  </a:rPr>
                  <a:t>2</a:t>
                </a:r>
                <a:r>
                  <a:rPr lang="en-US" sz="1300" dirty="0">
                    <a:latin typeface="Calibri" panose="020F0502020204030204" pitchFamily="34" charset="0"/>
                    <a:cs typeface="Calibri" panose="020F0502020204030204" pitchFamily="34" charset="0"/>
                  </a:rPr>
                  <a:t> = 41.9077, </a:t>
                </a:r>
                <a:r>
                  <a:rPr lang="en-US" sz="1300" i="1" dirty="0">
                    <a:latin typeface="Calibri" panose="020F0502020204030204" pitchFamily="34" charset="0"/>
                    <a:cs typeface="Calibri" panose="020F0502020204030204" pitchFamily="34" charset="0"/>
                  </a:rPr>
                  <a:t>s</a:t>
                </a:r>
                <a:r>
                  <a:rPr lang="en-US" sz="1300" i="1" baseline="-25000" dirty="0">
                    <a:latin typeface="Calibri" panose="020F0502020204030204" pitchFamily="34" charset="0"/>
                    <a:cs typeface="Calibri" panose="020F0502020204030204" pitchFamily="34" charset="0"/>
                  </a:rPr>
                  <a:t>2</a:t>
                </a:r>
                <a:r>
                  <a:rPr lang="en-US" sz="1300" dirty="0">
                    <a:latin typeface="Calibri" panose="020F0502020204030204" pitchFamily="34" charset="0"/>
                    <a:cs typeface="Calibri" panose="020F0502020204030204" pitchFamily="34" charset="0"/>
                  </a:rPr>
                  <a:t> = 4.1157, </a:t>
                </a:r>
                <a:r>
                  <a:rPr lang="en-US" sz="1300" i="1" dirty="0">
                    <a:latin typeface="Calibri" panose="020F0502020204030204" pitchFamily="34" charset="0"/>
                    <a:cs typeface="Calibri" panose="020F0502020204030204" pitchFamily="34" charset="0"/>
                  </a:rPr>
                  <a:t>n</a:t>
                </a:r>
                <a:r>
                  <a:rPr lang="en-US" sz="1300" i="1" baseline="-25000" dirty="0">
                    <a:latin typeface="Calibri" panose="020F0502020204030204" pitchFamily="34" charset="0"/>
                    <a:cs typeface="Calibri" panose="020F0502020204030204" pitchFamily="34" charset="0"/>
                  </a:rPr>
                  <a:t>2</a:t>
                </a:r>
                <a:r>
                  <a:rPr lang="en-US" sz="1300" dirty="0">
                    <a:latin typeface="Calibri" panose="020F0502020204030204" pitchFamily="34" charset="0"/>
                    <a:cs typeface="Calibri" panose="020F0502020204030204" pitchFamily="34" charset="0"/>
                  </a:rPr>
                  <a:t> = 13</a:t>
                </a:r>
              </a:p>
              <a:p>
                <a:endParaRPr lang="en-US" sz="13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z = </a:t>
                </a:r>
                <a14:m>
                  <m:oMath xmlns:m="http://schemas.openxmlformats.org/officeDocument/2006/math">
                    <m:f>
                      <m:fPr>
                        <m:ctrlPr>
                          <a:rPr lang="en-US" sz="1600" b="0" i="1" smtClean="0">
                            <a:latin typeface="Cambria Math" panose="02040503050406030204" pitchFamily="18" charset="0"/>
                            <a:cs typeface="Calibri" panose="020F0502020204030204" pitchFamily="34" charset="0"/>
                          </a:rPr>
                        </m:ctrlPr>
                      </m:fPr>
                      <m:num>
                        <m:r>
                          <a:rPr lang="en-US" sz="1600" b="0" i="0" smtClean="0">
                            <a:latin typeface="Cambria Math" panose="02040503050406030204" pitchFamily="18" charset="0"/>
                            <a:cs typeface="Calibri" panose="020F0502020204030204" pitchFamily="34" charset="0"/>
                          </a:rPr>
                          <m:t>52.2</m:t>
                        </m:r>
                        <m:r>
                          <a:rPr lang="en-US" sz="1600" b="0" i="1" smtClean="0">
                            <a:latin typeface="Cambria Math" panose="02040503050406030204" pitchFamily="18" charset="0"/>
                            <a:cs typeface="Calibri" panose="020F0502020204030204" pitchFamily="34" charset="0"/>
                          </a:rPr>
                          <m:t>059−41.9077</m:t>
                        </m:r>
                      </m:num>
                      <m:den>
                        <m:rad>
                          <m:radPr>
                            <m:degHide m:val="on"/>
                            <m:ctrlPr>
                              <a:rPr lang="en-US" sz="1600" b="0" i="1" smtClean="0">
                                <a:latin typeface="Cambria Math" panose="02040503050406030204" pitchFamily="18" charset="0"/>
                                <a:cs typeface="Calibri" panose="020F0502020204030204" pitchFamily="34" charset="0"/>
                              </a:rPr>
                            </m:ctrlPr>
                          </m:radPr>
                          <m:deg/>
                          <m:e>
                            <m:d>
                              <m:dPr>
                                <m:ctrlPr>
                                  <a:rPr lang="en-US" sz="1600" i="1">
                                    <a:latin typeface="Cambria Math" panose="02040503050406030204" pitchFamily="18" charset="0"/>
                                    <a:cs typeface="Calibri" panose="020F0502020204030204" pitchFamily="34" charset="0"/>
                                  </a:rPr>
                                </m:ctrlPr>
                              </m:dPr>
                              <m:e>
                                <m:f>
                                  <m:fPr>
                                    <m:ctrlPr>
                                      <a:rPr lang="en-US" sz="1600" i="1">
                                        <a:latin typeface="Cambria Math" panose="02040503050406030204" pitchFamily="18" charset="0"/>
                                        <a:cs typeface="Calibri" panose="020F0502020204030204" pitchFamily="34" charset="0"/>
                                      </a:rPr>
                                    </m:ctrlPr>
                                  </m:fPr>
                                  <m:num>
                                    <m:sSup>
                                      <m:sSupPr>
                                        <m:ctrlPr>
                                          <a:rPr lang="en-US" sz="1600" b="0" i="1" smtClean="0">
                                            <a:latin typeface="Cambria Math" panose="02040503050406030204" pitchFamily="18" charset="0"/>
                                            <a:cs typeface="Calibri" panose="020F0502020204030204" pitchFamily="34" charset="0"/>
                                          </a:rPr>
                                        </m:ctrlPr>
                                      </m:sSupPr>
                                      <m:e>
                                        <m:r>
                                          <a:rPr lang="en-US" sz="1600" b="0" i="1" smtClean="0">
                                            <a:latin typeface="Cambria Math" panose="02040503050406030204" pitchFamily="18" charset="0"/>
                                            <a:cs typeface="Calibri" panose="020F0502020204030204" pitchFamily="34" charset="0"/>
                                          </a:rPr>
                                          <m:t>5.6480</m:t>
                                        </m:r>
                                      </m:e>
                                      <m:sup>
                                        <m:r>
                                          <a:rPr lang="en-US" sz="1600" b="0" i="1" smtClean="0">
                                            <a:latin typeface="Cambria Math" panose="02040503050406030204" pitchFamily="18" charset="0"/>
                                            <a:cs typeface="Calibri" panose="020F0502020204030204" pitchFamily="34" charset="0"/>
                                          </a:rPr>
                                          <m:t>2</m:t>
                                        </m:r>
                                      </m:sup>
                                    </m:sSup>
                                  </m:num>
                                  <m:den>
                                    <m:r>
                                      <a:rPr lang="en-US" sz="1600" i="1">
                                        <a:latin typeface="Cambria Math" panose="02040503050406030204" pitchFamily="18" charset="0"/>
                                        <a:cs typeface="Calibri" panose="020F0502020204030204" pitchFamily="34" charset="0"/>
                                      </a:rPr>
                                      <m:t>1</m:t>
                                    </m:r>
                                    <m:r>
                                      <a:rPr lang="en-US" sz="1600" b="0" i="1" smtClean="0">
                                        <a:latin typeface="Cambria Math" panose="02040503050406030204" pitchFamily="18" charset="0"/>
                                        <a:cs typeface="Calibri" panose="020F0502020204030204" pitchFamily="34" charset="0"/>
                                      </a:rPr>
                                      <m:t>7</m:t>
                                    </m:r>
                                  </m:den>
                                </m:f>
                                <m:r>
                                  <a:rPr lang="en-US" sz="1600" b="0" i="1" smtClean="0">
                                    <a:latin typeface="Cambria Math" panose="02040503050406030204" pitchFamily="18" charset="0"/>
                                    <a:cs typeface="Calibri" panose="020F0502020204030204" pitchFamily="34" charset="0"/>
                                  </a:rPr>
                                  <m:t> </m:t>
                                </m:r>
                              </m:e>
                            </m:d>
                            <m:r>
                              <a:rPr lang="en-US" sz="1600" i="1">
                                <a:latin typeface="Cambria Math" panose="02040503050406030204" pitchFamily="18" charset="0"/>
                                <a:cs typeface="Calibri" panose="020F0502020204030204" pitchFamily="34" charset="0"/>
                              </a:rPr>
                              <m:t>+ </m:t>
                            </m:r>
                            <m:d>
                              <m:dPr>
                                <m:ctrlPr>
                                  <a:rPr lang="en-US" sz="1600" i="1">
                                    <a:latin typeface="Cambria Math" panose="02040503050406030204" pitchFamily="18" charset="0"/>
                                    <a:cs typeface="Calibri" panose="020F0502020204030204" pitchFamily="34" charset="0"/>
                                  </a:rPr>
                                </m:ctrlPr>
                              </m:dPr>
                              <m:e>
                                <m:f>
                                  <m:fPr>
                                    <m:ctrlPr>
                                      <a:rPr lang="en-US" sz="1600" i="1">
                                        <a:latin typeface="Cambria Math" panose="02040503050406030204" pitchFamily="18" charset="0"/>
                                        <a:cs typeface="Calibri" panose="020F0502020204030204" pitchFamily="34" charset="0"/>
                                      </a:rPr>
                                    </m:ctrlPr>
                                  </m:fPr>
                                  <m:num>
                                    <m:sSup>
                                      <m:sSupPr>
                                        <m:ctrlPr>
                                          <a:rPr lang="en-US" sz="1600" i="1">
                                            <a:latin typeface="Cambria Math" panose="02040503050406030204" pitchFamily="18" charset="0"/>
                                            <a:cs typeface="Calibri" panose="020F0502020204030204" pitchFamily="34" charset="0"/>
                                          </a:rPr>
                                        </m:ctrlPr>
                                      </m:sSupPr>
                                      <m:e>
                                        <m:r>
                                          <a:rPr lang="en-US" sz="1600" i="1">
                                            <a:latin typeface="Cambria Math" panose="02040503050406030204" pitchFamily="18" charset="0"/>
                                            <a:cs typeface="Calibri" panose="020F0502020204030204" pitchFamily="34" charset="0"/>
                                          </a:rPr>
                                          <m:t>4.1157</m:t>
                                        </m:r>
                                      </m:e>
                                      <m:sup>
                                        <m:r>
                                          <a:rPr lang="en-US" sz="1600" i="1">
                                            <a:latin typeface="Cambria Math" panose="02040503050406030204" pitchFamily="18" charset="0"/>
                                            <a:cs typeface="Calibri" panose="020F0502020204030204" pitchFamily="34" charset="0"/>
                                          </a:rPr>
                                          <m:t>2</m:t>
                                        </m:r>
                                      </m:sup>
                                    </m:sSup>
                                  </m:num>
                                  <m:den>
                                    <m:r>
                                      <a:rPr lang="en-US" sz="1600" i="1">
                                        <a:latin typeface="Cambria Math" panose="02040503050406030204" pitchFamily="18" charset="0"/>
                                        <a:cs typeface="Calibri" panose="020F0502020204030204" pitchFamily="34" charset="0"/>
                                      </a:rPr>
                                      <m:t>13</m:t>
                                    </m:r>
                                  </m:den>
                                </m:f>
                              </m:e>
                            </m:d>
                            <m:r>
                              <m:rPr>
                                <m:nor/>
                              </m:rPr>
                              <a:rPr lang="en-US" sz="1600" dirty="0">
                                <a:latin typeface="Calibri" panose="020F0502020204030204" pitchFamily="34" charset="0"/>
                                <a:cs typeface="Calibri" panose="020F0502020204030204" pitchFamily="34" charset="0"/>
                              </a:rPr>
                              <m:t> </m:t>
                            </m:r>
                          </m:e>
                        </m:rad>
                      </m:den>
                    </m:f>
                    <m:r>
                      <a:rPr lang="en-US" sz="1600" b="0" i="1" smtClean="0">
                        <a:latin typeface="Cambria Math" panose="02040503050406030204" pitchFamily="18" charset="0"/>
                        <a:cs typeface="Calibri" panose="020F0502020204030204" pitchFamily="34" charset="0"/>
                      </a:rPr>
                      <m:t>=</m:t>
                    </m:r>
                  </m:oMath>
                </a14:m>
                <a:r>
                  <a:rPr lang="en-US" sz="1600" dirty="0">
                    <a:latin typeface="Calibri" panose="020F0502020204030204" pitchFamily="34" charset="0"/>
                    <a:cs typeface="Calibri" panose="020F0502020204030204" pitchFamily="34" charset="0"/>
                  </a:rPr>
                  <a:t>  5.7754</a:t>
                </a:r>
              </a:p>
              <a:p>
                <a:endParaRPr lang="en-US" sz="1600" dirty="0">
                  <a:latin typeface="Calibri" panose="020F0502020204030204" pitchFamily="34" charset="0"/>
                  <a:cs typeface="Calibri" panose="020F0502020204030204" pitchFamily="34" charset="0"/>
                </a:endParaRPr>
              </a:p>
              <a:p>
                <a:r>
                  <a:rPr lang="en-US" sz="1300" dirty="0">
                    <a:latin typeface="Calibri" panose="020F0502020204030204" pitchFamily="34" charset="0"/>
                    <a:cs typeface="Calibri" panose="020F0502020204030204" pitchFamily="34" charset="0"/>
                  </a:rPr>
                  <a:t>Which means a p-value of = 1 - 0.99999999616 = 0.00000000384 </a:t>
                </a:r>
              </a:p>
              <a:p>
                <a:r>
                  <a:rPr lang="en-US" sz="1300" b="1" dirty="0">
                    <a:solidFill>
                      <a:srgbClr val="0316A1"/>
                    </a:solidFill>
                    <a:latin typeface="Calibri" panose="020F0502020204030204" pitchFamily="34" charset="0"/>
                    <a:cs typeface="Calibri" panose="020F0502020204030204" pitchFamily="34" charset="0"/>
                  </a:rPr>
                  <a:t>So, since p &lt; </a:t>
                </a:r>
                <a:r>
                  <a:rPr lang="el-GR" sz="1300" b="1" dirty="0">
                    <a:solidFill>
                      <a:srgbClr val="0316A1"/>
                    </a:solidFill>
                    <a:latin typeface="Calibri" panose="020F0502020204030204" pitchFamily="34" charset="0"/>
                    <a:cs typeface="Calibri" panose="020F0502020204030204" pitchFamily="34" charset="0"/>
                  </a:rPr>
                  <a:t>α</a:t>
                </a:r>
                <a:r>
                  <a:rPr lang="en-US" sz="1300" b="1" dirty="0">
                    <a:solidFill>
                      <a:srgbClr val="0316A1"/>
                    </a:solidFill>
                    <a:latin typeface="Calibri" panose="020F0502020204030204" pitchFamily="34" charset="0"/>
                    <a:cs typeface="Calibri" panose="020F0502020204030204" pitchFamily="34" charset="0"/>
                  </a:rPr>
                  <a:t> = 0.05, then we reject H</a:t>
                </a:r>
                <a:r>
                  <a:rPr lang="en-US" sz="1300" b="1" baseline="-25000" dirty="0">
                    <a:solidFill>
                      <a:srgbClr val="0316A1"/>
                    </a:solidFill>
                    <a:latin typeface="Calibri" panose="020F0502020204030204" pitchFamily="34" charset="0"/>
                    <a:cs typeface="Calibri" panose="020F0502020204030204" pitchFamily="34" charset="0"/>
                  </a:rPr>
                  <a:t>0</a:t>
                </a:r>
                <a:r>
                  <a:rPr lang="en-US" sz="1300" b="1" dirty="0">
                    <a:solidFill>
                      <a:srgbClr val="0316A1"/>
                    </a:solidFill>
                    <a:latin typeface="Calibri" panose="020F0502020204030204" pitchFamily="34" charset="0"/>
                    <a:cs typeface="Calibri" panose="020F0502020204030204" pitchFamily="34" charset="0"/>
                  </a:rPr>
                  <a:t> and conclude that there was process improvement.</a:t>
                </a:r>
              </a:p>
            </p:txBody>
          </p:sp>
        </mc:Choice>
        <mc:Fallback xmlns="">
          <p:sp>
            <p:nvSpPr>
              <p:cNvPr id="9" name="TextBox 8">
                <a:extLst>
                  <a:ext uri="{FF2B5EF4-FFF2-40B4-BE49-F238E27FC236}">
                    <a16:creationId xmlns:a16="http://schemas.microsoft.com/office/drawing/2014/main" id="{C0B7C13D-BCB2-44BA-8008-A164D74AE76C}"/>
                  </a:ext>
                </a:extLst>
              </p:cNvPr>
              <p:cNvSpPr txBox="1">
                <a:spLocks noRot="1" noChangeAspect="1" noMove="1" noResize="1" noEditPoints="1" noAdjustHandles="1" noChangeArrowheads="1" noChangeShapeType="1" noTextEdit="1"/>
              </p:cNvSpPr>
              <p:nvPr/>
            </p:nvSpPr>
            <p:spPr>
              <a:xfrm>
                <a:off x="83126" y="4512622"/>
                <a:ext cx="6466529" cy="2092561"/>
              </a:xfrm>
              <a:prstGeom prst="rect">
                <a:avLst/>
              </a:prstGeom>
              <a:blipFill>
                <a:blip r:embed="rId3"/>
                <a:stretch>
                  <a:fillRect l="-566" t="-291" b="-145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87CA4D1D-C390-44BC-8A0B-13A4DE16FF3D}"/>
              </a:ext>
            </a:extLst>
          </p:cNvPr>
          <p:cNvPicPr>
            <a:picLocks noChangeAspect="1"/>
          </p:cNvPicPr>
          <p:nvPr/>
        </p:nvPicPr>
        <p:blipFill>
          <a:blip r:embed="rId4"/>
          <a:stretch>
            <a:fillRect/>
          </a:stretch>
        </p:blipFill>
        <p:spPr>
          <a:xfrm>
            <a:off x="3206680" y="4703036"/>
            <a:ext cx="1365320" cy="9271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80080814"/>
      </p:ext>
    </p:extLst>
  </p:cSld>
  <p:clrMapOvr>
    <a:masterClrMapping/>
  </p:clrMapOvr>
</p:sld>
</file>

<file path=ppt/theme/theme1.xml><?xml version="1.0" encoding="utf-8"?>
<a:theme xmlns:a="http://schemas.openxmlformats.org/drawingml/2006/main" name="Blank Presentation">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3921</TotalTime>
  <Words>4484</Words>
  <Application>Microsoft Office PowerPoint</Application>
  <PresentationFormat>On-screen Show (4:3)</PresentationFormat>
  <Paragraphs>419</Paragraphs>
  <Slides>15</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Cambria Math</vt:lpstr>
      <vt:lpstr>Garamond</vt:lpstr>
      <vt:lpstr>Times New Roman</vt:lpstr>
      <vt:lpstr>Blank Presentation</vt:lpstr>
      <vt:lpstr>PowerPoint Presentation</vt:lpstr>
      <vt:lpstr>Process Map for Pre-Improvement Process</vt:lpstr>
      <vt:lpstr>Data Measurement Plan</vt:lpstr>
      <vt:lpstr>Data Collection Method</vt:lpstr>
      <vt:lpstr>Goals and Measurements for Success</vt:lpstr>
      <vt:lpstr>Pre-Improvement Pareto Chart</vt:lpstr>
      <vt:lpstr>Sigma Quality Level (SQL)</vt:lpstr>
      <vt:lpstr>Improved Process Map</vt:lpstr>
      <vt:lpstr>Hypothesis Testing</vt:lpstr>
      <vt:lpstr>Confidence Interval and Sample Size</vt:lpstr>
      <vt:lpstr>Multiple Linear Regression Analysis</vt:lpstr>
      <vt:lpstr>Chi-Squared Test for Independence</vt:lpstr>
      <vt:lpstr>Is My Process In Control?</vt:lpstr>
      <vt:lpstr>Overall Outcome and Conclusions</vt:lpstr>
      <vt:lpstr>Photo Background</vt:lpstr>
    </vt:vector>
  </TitlesOfParts>
  <Company>Xerox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LStedman</dc:creator>
  <cp:lastModifiedBy> </cp:lastModifiedBy>
  <cp:revision>436</cp:revision>
  <cp:lastPrinted>2018-12-09T20:53:52Z</cp:lastPrinted>
  <dcterms:created xsi:type="dcterms:W3CDTF">2000-04-27T15:30:02Z</dcterms:created>
  <dcterms:modified xsi:type="dcterms:W3CDTF">2018-12-09T20:58:40Z</dcterms:modified>
</cp:coreProperties>
</file>